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4"/>
  </p:notesMasterIdLst>
  <p:sldIdLst>
    <p:sldId id="256" r:id="rId2"/>
    <p:sldId id="257" r:id="rId3"/>
    <p:sldId id="285" r:id="rId4"/>
    <p:sldId id="277" r:id="rId5"/>
    <p:sldId id="278" r:id="rId6"/>
    <p:sldId id="286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87" r:id="rId15"/>
    <p:sldId id="266" r:id="rId16"/>
    <p:sldId id="267" r:id="rId17"/>
    <p:sldId id="271" r:id="rId18"/>
    <p:sldId id="272" r:id="rId19"/>
    <p:sldId id="275" r:id="rId20"/>
    <p:sldId id="280" r:id="rId21"/>
    <p:sldId id="281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0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63568-3520-43D0-A453-604C968FEDB1}" type="datetimeFigureOut">
              <a:rPr lang="en-US" smtClean="0"/>
              <a:t>13/05/2015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5FB54-14D5-4CC4-BA7E-F84B33EF2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38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Pulled from Objective section of RFP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FB54-14D5-4CC4-BA7E-F84B33EF285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723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section 5.1.5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FB54-14D5-4CC4-BA7E-F84B33EF285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46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HIPAA, IRB, and consent forms are all larger</a:t>
            </a:r>
            <a:r>
              <a:rPr lang="en-US" baseline="0" dirty="0" smtClean="0"/>
              <a:t> issues. The contractual bit is just about whether anyone said “we can’t share our medical data because we have an agreement with X that prevents it.” Nobody did say that, so theoretically, everyone is legally allowed to share their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FB54-14D5-4CC4-BA7E-F84B33EF285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50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Interfaces between EHRs is fairly solvable.</a:t>
            </a:r>
            <a:r>
              <a:rPr lang="en-US" baseline="0" dirty="0" smtClean="0"/>
              <a:t> Interfaces between all EHRs is theoretically possible. Problem is that in business environment, often not worth the time/money/effort necessary to implement. This project would be mapping all EHR databases to ontology. Time-intensive, but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FB54-14D5-4CC4-BA7E-F84B33EF285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9603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“lack of technical</a:t>
            </a:r>
            <a:r>
              <a:rPr lang="en-US" baseline="0" dirty="0" smtClean="0"/>
              <a:t> data” one can be solved by talking to people lower in the management chain that actually use the EHR on a daily basis and understand it better than directors/C-suite does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FB54-14D5-4CC4-BA7E-F84B33EF285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48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>
                <a:solidFill>
                  <a:srgbClr val="000066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rgbClr val="000066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rgbClr val="000066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rgbClr val="000066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rgbClr val="000066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66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F3FDD66D-7E9D-499F-B1F5-2F662BCED7D7}" type="slidenum">
              <a:rPr lang="en-US" altLang="en-US" sz="1200" b="0">
                <a:solidFill>
                  <a:schemeClr val="tx1"/>
                </a:solidFill>
              </a:rPr>
              <a:pPr eaLnBrk="1" hangingPunct="1"/>
              <a:t>6</a:t>
            </a:fld>
            <a:endParaRPr lang="en-US" altLang="en-US" sz="1200" b="0">
              <a:solidFill>
                <a:schemeClr val="tx1"/>
              </a:solidFill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05395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Derived</a:t>
            </a:r>
            <a:r>
              <a:rPr lang="en-US" baseline="0" dirty="0" smtClean="0"/>
              <a:t> from five core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FB54-14D5-4CC4-BA7E-F84B33EF285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146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Table 1. This is what we started out with, although the list was eventually pared</a:t>
            </a:r>
            <a:r>
              <a:rPr lang="en-US" baseline="0" dirty="0" smtClean="0"/>
              <a:t> down.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FB54-14D5-4CC4-BA7E-F84B33EF285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338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do you mean with data</a:t>
            </a:r>
            <a:r>
              <a:rPr lang="en-US" baseline="0" dirty="0" smtClean="0"/>
              <a:t> sets?  EHR data?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FB54-14D5-4CC4-BA7E-F84B33EF285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17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Distinct EHR names in Table</a:t>
            </a:r>
            <a:r>
              <a:rPr lang="en-US" baseline="0" dirty="0" smtClean="0"/>
              <a:t> 3. Is </a:t>
            </a:r>
            <a:r>
              <a:rPr lang="en-US" baseline="0" dirty="0" err="1" smtClean="0"/>
              <a:t>Medent</a:t>
            </a:r>
            <a:r>
              <a:rPr lang="en-US" baseline="0" dirty="0" smtClean="0"/>
              <a:t> different from </a:t>
            </a:r>
            <a:r>
              <a:rPr lang="en-US" baseline="0" dirty="0" err="1" smtClean="0"/>
              <a:t>Medent</a:t>
            </a:r>
            <a:r>
              <a:rPr lang="en-US" baseline="0" dirty="0" smtClean="0"/>
              <a:t> EHR? Is it Siemens instead of </a:t>
            </a:r>
            <a:r>
              <a:rPr lang="en-US" baseline="0" dirty="0" err="1" smtClean="0"/>
              <a:t>Seimens</a:t>
            </a:r>
            <a:r>
              <a:rPr lang="en-US" baseline="0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FB54-14D5-4CC4-BA7E-F84B33EF285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59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Information from table 3.</a:t>
            </a:r>
            <a:r>
              <a:rPr lang="en-US" baseline="0" dirty="0" smtClean="0"/>
              <a:t> Not all EHRs are represented here because some practices didn’t provide any of this information.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FB54-14D5-4CC4-BA7E-F84B33EF285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332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Table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FB54-14D5-4CC4-BA7E-F84B33EF285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143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Slide</a:t>
            </a:r>
            <a:r>
              <a:rPr lang="en-US" baseline="0" dirty="0" smtClean="0"/>
              <a:t> 10. ‘Identification Rate’ column is respondents that said “yes” in questionnaire. No answer, unknown, or negative confirmation are all not counted in this number.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FB54-14D5-4CC4-BA7E-F84B33EF285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79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762000"/>
            <a:ext cx="5791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2667000"/>
            <a:ext cx="5791200" cy="2819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3782"/>
            <a:ext cx="3088159" cy="631597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464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15332"/>
            <a:ext cx="9144000" cy="756268"/>
          </a:xfrm>
          <a:prstGeom prst="roundRect">
            <a:avLst>
              <a:gd name="adj" fmla="val 0"/>
            </a:avLst>
          </a:prstGeom>
          <a:noFill/>
        </p:spPr>
        <p:txBody>
          <a:bodyPr/>
          <a:lstStyle>
            <a:lvl1pPr>
              <a:defRPr sz="3600">
                <a:solidFill>
                  <a:schemeClr val="accent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4958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423109-2713-48EE-AA10-A6EAD3D1143C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9242"/>
            <a:ext cx="9144000" cy="964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156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12825"/>
            <a:ext cx="8686800" cy="1174750"/>
          </a:xfrm>
          <a:prstGeom prst="roundRect">
            <a:avLst>
              <a:gd name="adj" fmla="val 16667"/>
            </a:avLst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981200"/>
            <a:ext cx="4343400" cy="472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343400" cy="472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1E372-1077-43A4-9A2A-348FC390BB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42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12825"/>
            <a:ext cx="8686800" cy="1174750"/>
          </a:xfrm>
          <a:prstGeom prst="roundRect">
            <a:avLst>
              <a:gd name="adj" fmla="val 16667"/>
            </a:avLst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FD2948-7937-4CD9-B6C9-0956057F55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99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downtown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0" y="609600"/>
            <a:ext cx="9144000" cy="6248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A124B-B526-4FBB-8B04-0E683131463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00800" y="-27826"/>
            <a:ext cx="27103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Department of Biomedical Informatics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UB Institute for Healthcare Informatics</a:t>
            </a:r>
          </a:p>
          <a:p>
            <a:pPr algn="ctr"/>
            <a:r>
              <a:rPr lang="en-US" sz="1200" dirty="0" smtClean="0">
                <a:solidFill>
                  <a:schemeClr val="bg1"/>
                </a:solidFill>
              </a:rPr>
              <a:t>National</a:t>
            </a:r>
            <a:r>
              <a:rPr lang="en-US" sz="1200" baseline="0" dirty="0" smtClean="0">
                <a:solidFill>
                  <a:schemeClr val="bg1"/>
                </a:solidFill>
              </a:rPr>
              <a:t> Center for Biomedical Ontology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08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086100" y="1842654"/>
            <a:ext cx="60198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smtClean="0"/>
              <a:t>The SUNY – wide CIDR project.</a:t>
            </a:r>
          </a:p>
          <a:p>
            <a:r>
              <a:rPr lang="en-US" sz="3200" b="1" dirty="0" smtClean="0"/>
              <a:t>Where are we?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086100" y="3733800"/>
            <a:ext cx="6019800" cy="2057400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Werner Ceusters, MD</a:t>
            </a:r>
          </a:p>
          <a:p>
            <a:r>
              <a:rPr lang="en-US" sz="2000" smtClean="0"/>
              <a:t>Prof., Department of Biomedical Informatics</a:t>
            </a:r>
          </a:p>
          <a:p>
            <a:r>
              <a:rPr lang="en-US" sz="2000" smtClean="0"/>
              <a:t>Dir. of Research, UB Institute for Healthcare Informatics</a:t>
            </a:r>
          </a:p>
          <a:p>
            <a:r>
              <a:rPr lang="en-US" sz="2000" smtClean="0"/>
              <a:t>Dir., National Center for Ontological Research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881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 Completion Rate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047577"/>
              </p:ext>
            </p:extLst>
          </p:nvPr>
        </p:nvGraphicFramePr>
        <p:xfrm>
          <a:off x="1106091" y="1367885"/>
          <a:ext cx="3048000" cy="40462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048000"/>
              </a:tblGrid>
              <a:tr h="6172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Institutions </a:t>
                      </a:r>
                      <a:r>
                        <a:rPr lang="en-US" sz="1800" dirty="0" smtClean="0"/>
                        <a:t>which</a:t>
                      </a:r>
                      <a:r>
                        <a:rPr lang="en-US" sz="1800" baseline="0" dirty="0" smtClean="0"/>
                        <a:t> responded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Associates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Emergency Medicine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Ophthalmology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</a:t>
                      </a:r>
                      <a:r>
                        <a:rPr lang="en-US" sz="1800" dirty="0" smtClean="0"/>
                        <a:t>Radiology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Kaleida</a:t>
                      </a:r>
                      <a:r>
                        <a:rPr lang="en-US" sz="1800" dirty="0" smtClean="0"/>
                        <a:t> Health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SUNY Downstate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Crouse Hospital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Orthopedics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Otolaryngology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ECMC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58437"/>
              </p:ext>
            </p:extLst>
          </p:nvPr>
        </p:nvGraphicFramePr>
        <p:xfrm>
          <a:off x="4636294" y="1367885"/>
          <a:ext cx="3048000" cy="33604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/>
              </a:tblGrid>
              <a:tr h="61722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Institutions </a:t>
                      </a:r>
                      <a:r>
                        <a:rPr lang="en-US" sz="1800" dirty="0" smtClean="0"/>
                        <a:t>which did not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</a:t>
                      </a:r>
                      <a:r>
                        <a:rPr lang="en-US" sz="1800" baseline="0" dirty="0" smtClean="0"/>
                        <a:t> Anesthesiology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Neurosurgery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Nuclear Medicine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</a:t>
                      </a:r>
                      <a:r>
                        <a:rPr lang="en-US" sz="1800" baseline="0" dirty="0" smtClean="0"/>
                        <a:t> Pathology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24523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Vascular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smtClean="0"/>
                        <a:t>Surgery Lab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St. Joseph’s Hospital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138887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Binghamton General</a:t>
                      </a:r>
                      <a:r>
                        <a:rPr lang="en-US" sz="1800" baseline="0" dirty="0" smtClean="0"/>
                        <a:t> Hospital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UHS Wilson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563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Task One – Catalog SUNY EHR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561" y="1391925"/>
            <a:ext cx="5168504" cy="3988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Reported Electronic Health Records in use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375331"/>
              </p:ext>
            </p:extLst>
          </p:nvPr>
        </p:nvGraphicFramePr>
        <p:xfrm>
          <a:off x="312561" y="1934444"/>
          <a:ext cx="7886700" cy="37261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886700"/>
              </a:tblGrid>
              <a:tr h="3393912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b="0" dirty="0" err="1" smtClean="0"/>
                        <a:t>Allscripts</a:t>
                      </a:r>
                      <a:r>
                        <a:rPr lang="en-US" sz="2400" b="0" dirty="0" smtClean="0"/>
                        <a:t> </a:t>
                      </a:r>
                      <a:r>
                        <a:rPr lang="en-US" sz="2400" b="0" dirty="0" err="1" smtClean="0"/>
                        <a:t>Touchworks</a:t>
                      </a:r>
                      <a:endParaRPr lang="en-US" sz="2400" b="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b="0" dirty="0" err="1" smtClean="0"/>
                        <a:t>Allscripts</a:t>
                      </a:r>
                      <a:r>
                        <a:rPr lang="en-US" sz="2400" b="0" dirty="0" smtClean="0"/>
                        <a:t> Sunrise</a:t>
                      </a:r>
                      <a:r>
                        <a:rPr lang="en-US" sz="2400" b="0" baseline="0" dirty="0" smtClean="0"/>
                        <a:t> Clinical Manager</a:t>
                      </a:r>
                      <a:endParaRPr lang="en-US" sz="2400" b="0" dirty="0" smtClean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2400" b="0" dirty="0" smtClean="0"/>
                        <a:t>Epic</a:t>
                      </a:r>
                      <a:endParaRPr lang="en-US" sz="2400" b="0" dirty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2400" b="0" dirty="0" err="1" smtClean="0"/>
                        <a:t>Medflow</a:t>
                      </a:r>
                      <a:endParaRPr lang="en-US" sz="2400" b="0" dirty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2400" b="0" dirty="0" smtClean="0"/>
                        <a:t>Cerner</a:t>
                      </a:r>
                      <a:endParaRPr lang="en-US" sz="2400" b="0" dirty="0" smtClean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2400" b="0" dirty="0" smtClean="0"/>
                        <a:t>Siemens </a:t>
                      </a:r>
                      <a:r>
                        <a:rPr lang="en-US" sz="2400" b="0" dirty="0" err="1" smtClean="0"/>
                        <a:t>Invision</a:t>
                      </a:r>
                      <a:endParaRPr lang="en-US" sz="2400" b="0" dirty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2400" b="0" dirty="0" err="1" smtClean="0"/>
                        <a:t>Medent</a:t>
                      </a:r>
                      <a:endParaRPr lang="en-US" sz="2400" b="0" dirty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2400" b="0" dirty="0" smtClean="0"/>
                        <a:t>CPRS</a:t>
                      </a:r>
                      <a:endParaRPr lang="en-US" sz="2400" b="0" dirty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2400" b="0" dirty="0" err="1" smtClean="0"/>
                        <a:t>Meditech</a:t>
                      </a:r>
                      <a:endParaRPr lang="en-US" sz="2400" b="0" dirty="0"/>
                    </a:p>
                    <a:p>
                      <a:pPr marL="342900" indent="-342900" algn="l">
                        <a:buFont typeface="+mj-lt"/>
                        <a:buAutoNum type="arabicPeriod"/>
                      </a:pPr>
                      <a:r>
                        <a:rPr lang="en-US" sz="2400" b="0" dirty="0" smtClean="0"/>
                        <a:t>Vista</a:t>
                      </a:r>
                      <a:endParaRPr lang="en-US" sz="2400" b="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545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EHR Statistics on submitted reports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65429"/>
              </p:ext>
            </p:extLst>
          </p:nvPr>
        </p:nvGraphicFramePr>
        <p:xfrm>
          <a:off x="381002" y="1236436"/>
          <a:ext cx="8430490" cy="41699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39662"/>
                <a:gridCol w="1181881"/>
                <a:gridCol w="1534402"/>
                <a:gridCol w="1822477"/>
                <a:gridCol w="1252068"/>
              </a:tblGrid>
              <a:tr h="42088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Clinical</a:t>
                      </a:r>
                      <a:r>
                        <a:rPr lang="en-US" sz="1800" baseline="0" dirty="0" smtClean="0"/>
                        <a:t> Group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Providers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Inpatient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Outpatient 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Total </a:t>
                      </a:r>
                      <a:endParaRPr lang="en-US" sz="1800" dirty="0"/>
                    </a:p>
                  </a:txBody>
                  <a:tcPr/>
                </a:tc>
              </a:tr>
              <a:tr h="346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UBMD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475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90,000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90,000</a:t>
                      </a:r>
                      <a:endParaRPr lang="en-US" sz="1800" dirty="0"/>
                    </a:p>
                  </a:txBody>
                  <a:tcPr/>
                </a:tc>
              </a:tr>
              <a:tr h="346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Upstate Medical University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1100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30,000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smtClean="0"/>
                        <a:t>discharges / </a:t>
                      </a:r>
                      <a:r>
                        <a:rPr lang="en-US" sz="1800" baseline="0" dirty="0" smtClean="0"/>
                        <a:t>year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500,000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smtClean="0"/>
                        <a:t>visits/ </a:t>
                      </a:r>
                      <a:r>
                        <a:rPr lang="en-US" sz="1800" baseline="0" dirty="0" smtClean="0"/>
                        <a:t>year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1,509,247</a:t>
                      </a:r>
                      <a:endParaRPr lang="en-US" sz="1800" dirty="0"/>
                    </a:p>
                  </a:txBody>
                  <a:tcPr/>
                </a:tc>
              </a:tr>
              <a:tr h="346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Ophthalmology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60,000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60,000</a:t>
                      </a:r>
                      <a:endParaRPr lang="en-US" sz="1800" dirty="0"/>
                    </a:p>
                  </a:txBody>
                  <a:tcPr/>
                </a:tc>
              </a:tr>
              <a:tr h="346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Orthopedics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272,673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272,673</a:t>
                      </a:r>
                      <a:endParaRPr lang="en-US" sz="1800" dirty="0"/>
                    </a:p>
                  </a:txBody>
                  <a:tcPr/>
                </a:tc>
              </a:tr>
              <a:tr h="346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Otolaryngology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19,800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19,800</a:t>
                      </a:r>
                      <a:endParaRPr lang="en-US" sz="1800" dirty="0"/>
                    </a:p>
                  </a:txBody>
                  <a:tcPr/>
                </a:tc>
              </a:tr>
              <a:tr h="346823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Kaleida</a:t>
                      </a:r>
                      <a:r>
                        <a:rPr lang="en-US" sz="1800" dirty="0" smtClean="0"/>
                        <a:t> Health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2,400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1,500,000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1,500,000</a:t>
                      </a:r>
                      <a:endParaRPr lang="en-US" sz="1800" dirty="0"/>
                    </a:p>
                  </a:txBody>
                  <a:tcPr/>
                </a:tc>
              </a:tr>
              <a:tr h="346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Downstate</a:t>
                      </a:r>
                      <a:r>
                        <a:rPr lang="en-US" sz="1800" baseline="0" dirty="0" smtClean="0"/>
                        <a:t> Medical Center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-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640,000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640,000</a:t>
                      </a:r>
                      <a:endParaRPr lang="en-US" sz="1800" dirty="0"/>
                    </a:p>
                  </a:txBody>
                  <a:tcPr/>
                </a:tc>
              </a:tr>
              <a:tr h="34682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ECMC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940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843,123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53,928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897,051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3193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Reported RHIO Connections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639215"/>
              </p:ext>
            </p:extLst>
          </p:nvPr>
        </p:nvGraphicFramePr>
        <p:xfrm>
          <a:off x="304797" y="1302331"/>
          <a:ext cx="8229602" cy="40824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1"/>
                <a:gridCol w="4114801"/>
              </a:tblGrid>
              <a:tr h="52339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Clinical Group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RHIO Connection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52339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UBMD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HEALTHeLINK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52339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Upstate Medical Center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HealtheConnections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52339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Emergency Medicine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HEALTHeLINK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94210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Orthopedics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HEALTHeLINK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smtClean="0"/>
                        <a:t>Greater</a:t>
                      </a:r>
                      <a:r>
                        <a:rPr lang="en-US" sz="1800" baseline="0" dirty="0" smtClean="0"/>
                        <a:t> Rochester</a:t>
                      </a:r>
                      <a:r>
                        <a:rPr lang="en-US" sz="1800" dirty="0" smtClean="0"/>
                        <a:t> RHIO</a:t>
                      </a:r>
                      <a:r>
                        <a:rPr lang="en-US" sz="1800" dirty="0" smtClean="0"/>
                        <a:t>, </a:t>
                      </a:r>
                      <a:r>
                        <a:rPr lang="en-US" sz="1800" dirty="0" err="1" smtClean="0"/>
                        <a:t>HealtheConnections</a:t>
                      </a:r>
                      <a:r>
                        <a:rPr lang="en-US" sz="1800" dirty="0" smtClean="0"/>
                        <a:t>, HIXNY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523393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UB Otolaryngology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HEALTHeLINK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  <a:tr h="523393"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Kaleida</a:t>
                      </a:r>
                      <a:r>
                        <a:rPr lang="en-US" sz="1800" dirty="0" smtClean="0"/>
                        <a:t> Health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800" dirty="0" err="1" smtClean="0"/>
                        <a:t>HEALTHeLINK</a:t>
                      </a:r>
                      <a:endParaRPr lang="en-US" sz="18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254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Population Identification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476000"/>
              </p:ext>
            </p:extLst>
          </p:nvPr>
        </p:nvGraphicFramePr>
        <p:xfrm>
          <a:off x="1448990" y="1350129"/>
          <a:ext cx="6096000" cy="403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Special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Population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Identification Rate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Children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73%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Elderly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64%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Impoverished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18%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Underrepresented Minorities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45%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African-Americans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73%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Hispanics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73%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Native Americans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73%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Pacific Islanders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55%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  <a:tr h="3429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Childhood Illness Survivor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36%</a:t>
                      </a:r>
                      <a:endParaRPr lang="en-US" sz="20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82029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Extraction for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Several analytic databases currently in use among SUNY clinical groups</a:t>
            </a:r>
          </a:p>
          <a:p>
            <a:r>
              <a:rPr lang="en-US" dirty="0" smtClean="0"/>
              <a:t>Data taken and separate </a:t>
            </a:r>
            <a:r>
              <a:rPr lang="en-US" dirty="0" smtClean="0"/>
              <a:t>from production databases</a:t>
            </a:r>
          </a:p>
          <a:p>
            <a:r>
              <a:rPr lang="en-US" dirty="0" smtClean="0"/>
              <a:t>Production </a:t>
            </a:r>
            <a:r>
              <a:rPr lang="en-US" dirty="0" smtClean="0">
                <a:sym typeface="Wingdings" panose="05000000000000000000" pitchFamily="2" charset="2"/>
              </a:rPr>
              <a:t> Analytic </a:t>
            </a:r>
            <a:r>
              <a:rPr lang="en-US" dirty="0" smtClean="0"/>
              <a:t>‘translation’ issues</a:t>
            </a:r>
            <a:endParaRPr lang="en-US" dirty="0" smtClean="0"/>
          </a:p>
          <a:p>
            <a:pPr lvl="1"/>
            <a:r>
              <a:rPr lang="en-US" dirty="0" smtClean="0"/>
              <a:t>Information in different fields</a:t>
            </a:r>
          </a:p>
          <a:p>
            <a:pPr lvl="1"/>
            <a:r>
              <a:rPr lang="en-US" dirty="0" smtClean="0"/>
              <a:t>Missing data</a:t>
            </a:r>
          </a:p>
          <a:p>
            <a:pPr lvl="1"/>
            <a:r>
              <a:rPr lang="en-US" dirty="0" smtClean="0"/>
              <a:t>Fields merged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759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Task Two – Regulatory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reported contractual data sharing agreements that would provide restrictions other than </a:t>
            </a:r>
            <a:r>
              <a:rPr lang="en-US" dirty="0" smtClean="0"/>
              <a:t>legal</a:t>
            </a:r>
          </a:p>
          <a:p>
            <a:pPr lvl="1"/>
            <a:r>
              <a:rPr lang="en-US" dirty="0" smtClean="0"/>
              <a:t>Many ‘unknown’ answers</a:t>
            </a:r>
            <a:endParaRPr lang="en-US" dirty="0" smtClean="0"/>
          </a:p>
          <a:p>
            <a:r>
              <a:rPr lang="en-US" dirty="0" smtClean="0"/>
              <a:t>Interpretation of</a:t>
            </a:r>
          </a:p>
          <a:p>
            <a:pPr lvl="1"/>
            <a:r>
              <a:rPr lang="en-US" dirty="0" smtClean="0"/>
              <a:t>HIPAA </a:t>
            </a:r>
            <a:r>
              <a:rPr lang="en-US" dirty="0" smtClean="0"/>
              <a:t>Compliance</a:t>
            </a:r>
          </a:p>
          <a:p>
            <a:pPr lvl="1"/>
            <a:r>
              <a:rPr lang="en-US" dirty="0" smtClean="0"/>
              <a:t>IRB Compliance</a:t>
            </a:r>
          </a:p>
          <a:p>
            <a:pPr lvl="1"/>
            <a:r>
              <a:rPr lang="en-US" dirty="0" smtClean="0"/>
              <a:t>Patient </a:t>
            </a:r>
            <a:r>
              <a:rPr lang="en-US" dirty="0" smtClean="0"/>
              <a:t>Consent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6418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Task Three – Stakeholder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Bi-Weekly Status </a:t>
            </a:r>
            <a:r>
              <a:rPr lang="en-US" dirty="0" smtClean="0"/>
              <a:t>Meetings</a:t>
            </a:r>
            <a:endParaRPr lang="en-US" dirty="0" smtClean="0"/>
          </a:p>
          <a:p>
            <a:r>
              <a:rPr lang="en-US" dirty="0" smtClean="0"/>
              <a:t>Quarter one meeting held in Albany (SUNY Albany)</a:t>
            </a:r>
          </a:p>
          <a:p>
            <a:pPr lvl="1"/>
            <a:r>
              <a:rPr lang="en-US" dirty="0" smtClean="0"/>
              <a:t>RHIO connectivity, SUNY Buffalo EHR activity, conversion and interoperability of EHR data</a:t>
            </a:r>
          </a:p>
          <a:p>
            <a:r>
              <a:rPr lang="en-US" dirty="0" smtClean="0"/>
              <a:t>Quarter two meeting held in Syracuse (SUNY Upstate)</a:t>
            </a:r>
          </a:p>
          <a:p>
            <a:pPr lvl="1"/>
            <a:r>
              <a:rPr lang="en-US" dirty="0" smtClean="0"/>
              <a:t>Regulatory roadblocks, coordinating different data sources</a:t>
            </a:r>
          </a:p>
          <a:p>
            <a:r>
              <a:rPr lang="en-US" dirty="0" smtClean="0"/>
              <a:t>Quarter three meeting held in New York City (SUNY Downstate)</a:t>
            </a:r>
          </a:p>
          <a:p>
            <a:pPr lvl="1"/>
            <a:r>
              <a:rPr lang="en-US" dirty="0" smtClean="0"/>
              <a:t>Compliance concerns, possible technical architecture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8535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Task Four – CIDR Roadmap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 outlined for task four have proven extremely challenging to </a:t>
            </a:r>
            <a:r>
              <a:rPr lang="en-US" dirty="0" smtClean="0"/>
              <a:t>complete</a:t>
            </a:r>
          </a:p>
          <a:p>
            <a:r>
              <a:rPr lang="en-US" dirty="0" smtClean="0"/>
              <a:t>Needs:</a:t>
            </a:r>
          </a:p>
          <a:p>
            <a:pPr lvl="1"/>
            <a:r>
              <a:rPr lang="en-US" dirty="0" smtClean="0"/>
              <a:t>More technical details (data dictionaries)</a:t>
            </a:r>
          </a:p>
          <a:p>
            <a:pPr lvl="1"/>
            <a:r>
              <a:rPr lang="en-US" dirty="0" smtClean="0"/>
              <a:t>More clarity about legal and regulatory concerns</a:t>
            </a:r>
          </a:p>
          <a:p>
            <a:pPr lvl="1"/>
            <a:r>
              <a:rPr lang="en-US" dirty="0" smtClean="0"/>
              <a:t>Institutional commitment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8547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Task Five – CIDR Stakeholder Summit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meeting</a:t>
            </a:r>
          </a:p>
          <a:p>
            <a:endParaRPr lang="en-US" dirty="0"/>
          </a:p>
          <a:p>
            <a:pPr marL="0" indent="0"/>
            <a:r>
              <a:rPr lang="en-US" dirty="0" smtClean="0"/>
              <a:t>  Goals: </a:t>
            </a:r>
          </a:p>
          <a:p>
            <a:pPr lvl="1"/>
            <a:r>
              <a:rPr lang="en-US" dirty="0" smtClean="0"/>
              <a:t>Review results of collection efforts</a:t>
            </a:r>
          </a:p>
          <a:p>
            <a:pPr lvl="1"/>
            <a:r>
              <a:rPr lang="en-US" dirty="0" smtClean="0"/>
              <a:t>Come to a consensus on conclusions drawn</a:t>
            </a:r>
          </a:p>
          <a:p>
            <a:pPr lvl="1"/>
            <a:r>
              <a:rPr lang="en-US" dirty="0" smtClean="0"/>
              <a:t>Make recommendations on how best to proceed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874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Long-Term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3946"/>
            <a:ext cx="7886700" cy="3263504"/>
          </a:xfrm>
        </p:spPr>
        <p:txBody>
          <a:bodyPr>
            <a:normAutofit/>
          </a:bodyPr>
          <a:lstStyle/>
          <a:p>
            <a:r>
              <a:rPr lang="en-US" dirty="0" smtClean="0"/>
              <a:t>Develop and Maintain a centralized clinical integrated data repository (CIDR) of SUNY EHR Data</a:t>
            </a:r>
          </a:p>
          <a:p>
            <a:endParaRPr lang="en-US" dirty="0" smtClean="0"/>
          </a:p>
          <a:p>
            <a:r>
              <a:rPr lang="en-US" dirty="0" smtClean="0"/>
              <a:t>Use this CIDR as a research asset for SUNY investigators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32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and Obstacles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Interfaces between EHRS</a:t>
            </a:r>
          </a:p>
          <a:p>
            <a:pPr lvl="1"/>
            <a:r>
              <a:rPr lang="en-US" dirty="0" smtClean="0"/>
              <a:t>Concerns that EHRs are not interoperable</a:t>
            </a:r>
          </a:p>
          <a:p>
            <a:r>
              <a:rPr lang="en-US" dirty="0" smtClean="0"/>
              <a:t>Data dictionaries</a:t>
            </a:r>
          </a:p>
          <a:p>
            <a:pPr lvl="1"/>
            <a:r>
              <a:rPr lang="en-US" dirty="0" smtClean="0"/>
              <a:t>Only one currently available</a:t>
            </a:r>
          </a:p>
          <a:p>
            <a:r>
              <a:rPr lang="en-US" dirty="0" smtClean="0"/>
              <a:t>Institutional resistance</a:t>
            </a:r>
          </a:p>
          <a:p>
            <a:pPr lvl="1"/>
            <a:r>
              <a:rPr lang="en-US" dirty="0" smtClean="0"/>
              <a:t>Fears over HIPAA and IRB compliance</a:t>
            </a:r>
          </a:p>
          <a:p>
            <a:pPr lvl="1"/>
            <a:r>
              <a:rPr lang="en-US" dirty="0" smtClean="0"/>
              <a:t>Legal concerns regarding sharing, possession, and security of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19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and Obstacles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Institutional resistance</a:t>
            </a:r>
          </a:p>
          <a:p>
            <a:pPr lvl="1"/>
            <a:r>
              <a:rPr lang="en-US" dirty="0" smtClean="0"/>
              <a:t>Participation in RHIOs and SHIN-NY reduces perceived importance of CIDR</a:t>
            </a:r>
          </a:p>
          <a:p>
            <a:pPr lvl="1"/>
            <a:r>
              <a:rPr lang="en-US" dirty="0" smtClean="0"/>
              <a:t>Some consider CIDR not worth time/effort/money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Lack of technical data</a:t>
            </a:r>
          </a:p>
          <a:p>
            <a:pPr lvl="1"/>
            <a:r>
              <a:rPr lang="en-US" dirty="0" smtClean="0"/>
              <a:t>Questionnaires answered by directors, not individuals with intimate technical knowledge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604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879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Semantic Interoperability: the goal</a:t>
            </a:r>
          </a:p>
        </p:txBody>
      </p:sp>
      <p:sp>
        <p:nvSpPr>
          <p:cNvPr id="11267" name="Content Placeholder 5"/>
          <p:cNvSpPr>
            <a:spLocks noGrp="1"/>
          </p:cNvSpPr>
          <p:nvPr>
            <p:ph idx="1"/>
          </p:nvPr>
        </p:nvSpPr>
        <p:spPr>
          <a:xfrm>
            <a:off x="3848100" y="4114840"/>
            <a:ext cx="5086350" cy="1676359"/>
          </a:xfrm>
        </p:spPr>
        <p:txBody>
          <a:bodyPr>
            <a:normAutofit/>
          </a:bodyPr>
          <a:lstStyle/>
          <a:p>
            <a:pPr marL="0" indent="0" algn="just">
              <a:buFontTx/>
              <a:buNone/>
            </a:pPr>
            <a:r>
              <a:rPr lang="en-US" altLang="en-US" sz="2000" dirty="0" smtClean="0"/>
              <a:t>Everything collected wherever, whenever and about whomever which is relevant to a medical problem in whomever, whenever and wherever, should be accessible without loss of relevant detail.</a:t>
            </a:r>
          </a:p>
        </p:txBody>
      </p:sp>
      <p:pic>
        <p:nvPicPr>
          <p:cNvPr id="11268" name="Picture 2" descr="http://www.labos.upmc.fr/center-meg/materiel/hospital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0" y="1371600"/>
            <a:ext cx="493395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 descr="http://img212.imageshack.us/img212/73/roswellparkcancerinstitde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371600"/>
            <a:ext cx="33147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63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EHR Database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Representing and Failing to Represent in EHR Data (Bona, </a:t>
            </a:r>
            <a:r>
              <a:rPr lang="en-US" dirty="0" err="1" smtClean="0"/>
              <a:t>Ceusters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Based on ontological realism and referent tracking</a:t>
            </a:r>
          </a:p>
          <a:p>
            <a:endParaRPr lang="en-US" dirty="0" smtClean="0"/>
          </a:p>
          <a:p>
            <a:r>
              <a:rPr lang="en-US" dirty="0" smtClean="0"/>
              <a:t>Goal: Understand questions easily answered by EHR interface but difficult to answer with database</a:t>
            </a:r>
          </a:p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0114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EHR Database Assessment (</a:t>
            </a:r>
            <a:r>
              <a:rPr lang="en-US" dirty="0" err="1" smtClean="0"/>
              <a:t>con’t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96386"/>
            <a:ext cx="8839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700" dirty="0" smtClean="0"/>
              <a:t>Issues</a:t>
            </a:r>
            <a:endParaRPr lang="en-US" dirty="0" smtClean="0"/>
          </a:p>
          <a:p>
            <a:pPr lvl="1"/>
            <a:r>
              <a:rPr lang="en-US" sz="2100" dirty="0"/>
              <a:t>Multiple entries stand for same entity</a:t>
            </a:r>
          </a:p>
          <a:p>
            <a:pPr lvl="1"/>
            <a:r>
              <a:rPr lang="en-US" sz="2100" dirty="0"/>
              <a:t>Single entry that stands for more tan one entity</a:t>
            </a:r>
          </a:p>
          <a:p>
            <a:pPr lvl="1"/>
            <a:r>
              <a:rPr lang="en-US" sz="2100" dirty="0"/>
              <a:t>Entries unclear about temporal distinctions</a:t>
            </a:r>
          </a:p>
          <a:p>
            <a:pPr lvl="1"/>
            <a:r>
              <a:rPr lang="en-US" sz="2100" dirty="0"/>
              <a:t>Entries incorrectly marked as </a:t>
            </a:r>
            <a:r>
              <a:rPr lang="en-US" sz="2100" i="1" dirty="0"/>
              <a:t>Entered in error</a:t>
            </a:r>
            <a:r>
              <a:rPr lang="en-US" sz="2100" dirty="0"/>
              <a:t> or </a:t>
            </a:r>
            <a:r>
              <a:rPr lang="en-US" sz="2100" i="1" dirty="0"/>
              <a:t>Resolved</a:t>
            </a:r>
            <a:endParaRPr lang="en-US" sz="2100" dirty="0"/>
          </a:p>
          <a:p>
            <a:pPr lvl="1"/>
            <a:r>
              <a:rPr lang="en-US" sz="2100" dirty="0"/>
              <a:t>Entries that are wrong or outdated but still marked as </a:t>
            </a:r>
            <a:r>
              <a:rPr lang="en-US" sz="2100" i="1" dirty="0"/>
              <a:t>Active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160423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Ontology based data warehousing</a:t>
            </a:r>
          </a:p>
        </p:txBody>
      </p:sp>
      <p:pic>
        <p:nvPicPr>
          <p:cNvPr id="59395" name="Picture 7" descr="skew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153400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657600" y="1600200"/>
            <a:ext cx="2266950" cy="4205288"/>
            <a:chOff x="2299" y="1604"/>
            <a:chExt cx="1428" cy="2649"/>
          </a:xfrm>
        </p:grpSpPr>
        <p:pic>
          <p:nvPicPr>
            <p:cNvPr id="59399" name="Picture 9" descr="colossus_supercomput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38" y="3152"/>
              <a:ext cx="877" cy="1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9400" name="Line 10"/>
            <p:cNvSpPr>
              <a:spLocks noChangeShapeType="1"/>
            </p:cNvSpPr>
            <p:nvPr/>
          </p:nvSpPr>
          <p:spPr bwMode="auto">
            <a:xfrm>
              <a:off x="2299" y="1725"/>
              <a:ext cx="339" cy="1168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9401" name="Line 11"/>
            <p:cNvSpPr>
              <a:spLocks noChangeShapeType="1"/>
            </p:cNvSpPr>
            <p:nvPr/>
          </p:nvSpPr>
          <p:spPr bwMode="auto">
            <a:xfrm flipH="1">
              <a:off x="3630" y="2668"/>
              <a:ext cx="97" cy="225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9402" name="Line 12"/>
            <p:cNvSpPr>
              <a:spLocks noChangeShapeType="1"/>
            </p:cNvSpPr>
            <p:nvPr/>
          </p:nvSpPr>
          <p:spPr bwMode="auto">
            <a:xfrm flipH="1">
              <a:off x="3243" y="1604"/>
              <a:ext cx="193" cy="1289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9403" name="Line 13"/>
            <p:cNvSpPr>
              <a:spLocks noChangeShapeType="1"/>
            </p:cNvSpPr>
            <p:nvPr/>
          </p:nvSpPr>
          <p:spPr bwMode="auto">
            <a:xfrm>
              <a:off x="2638" y="2893"/>
              <a:ext cx="194" cy="670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9404" name="Line 14"/>
            <p:cNvSpPr>
              <a:spLocks noChangeShapeType="1"/>
            </p:cNvSpPr>
            <p:nvPr/>
          </p:nvSpPr>
          <p:spPr bwMode="auto">
            <a:xfrm flipH="1">
              <a:off x="3170" y="2893"/>
              <a:ext cx="73" cy="525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59405" name="Line 15"/>
            <p:cNvSpPr>
              <a:spLocks noChangeShapeType="1"/>
            </p:cNvSpPr>
            <p:nvPr/>
          </p:nvSpPr>
          <p:spPr bwMode="auto">
            <a:xfrm flipH="1">
              <a:off x="3315" y="2893"/>
              <a:ext cx="309" cy="670"/>
            </a:xfrm>
            <a:prstGeom prst="line">
              <a:avLst/>
            </a:prstGeom>
            <a:noFill/>
            <a:ln w="38100">
              <a:solidFill>
                <a:srgbClr val="CCFF33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en-US"/>
            </a:p>
          </p:txBody>
        </p:sp>
        <p:grpSp>
          <p:nvGrpSpPr>
            <p:cNvPr id="59406" name="Group 16"/>
            <p:cNvGrpSpPr>
              <a:grpSpLocks/>
            </p:cNvGrpSpPr>
            <p:nvPr/>
          </p:nvGrpSpPr>
          <p:grpSpPr bwMode="auto">
            <a:xfrm>
              <a:off x="2668" y="3295"/>
              <a:ext cx="768" cy="857"/>
              <a:chOff x="3847" y="3252"/>
              <a:chExt cx="1428" cy="922"/>
            </a:xfrm>
          </p:grpSpPr>
          <p:grpSp>
            <p:nvGrpSpPr>
              <p:cNvPr id="59407" name="Group 17"/>
              <p:cNvGrpSpPr>
                <a:grpSpLocks/>
              </p:cNvGrpSpPr>
              <p:nvPr/>
            </p:nvGrpSpPr>
            <p:grpSpPr bwMode="auto">
              <a:xfrm>
                <a:off x="4678" y="3395"/>
                <a:ext cx="464" cy="406"/>
                <a:chOff x="2745" y="3092"/>
                <a:chExt cx="464" cy="406"/>
              </a:xfrm>
            </p:grpSpPr>
            <p:sp>
              <p:nvSpPr>
                <p:cNvPr id="59824" name="AutoShape 18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25" name="AutoShape 19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26" name="AutoShape 20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27" name="AutoShape 21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28" name="AutoShape 22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29" name="AutoShape 23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30" name="AutoShape 24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831" name="AutoShape 25"/>
                <p:cNvCxnSpPr>
                  <a:cxnSpLocks noChangeShapeType="1"/>
                  <a:stCxn id="59825" idx="2"/>
                  <a:endCxn id="59827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32" name="AutoShape 26"/>
                <p:cNvCxnSpPr>
                  <a:cxnSpLocks noChangeShapeType="1"/>
                  <a:stCxn id="59830" idx="2"/>
                  <a:endCxn id="59827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33" name="AutoShape 27"/>
                <p:cNvCxnSpPr>
                  <a:cxnSpLocks noChangeShapeType="1"/>
                  <a:stCxn id="59828" idx="0"/>
                  <a:endCxn id="59827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34" name="AutoShape 28"/>
                <p:cNvCxnSpPr>
                  <a:cxnSpLocks noChangeShapeType="1"/>
                  <a:stCxn id="59826" idx="0"/>
                  <a:endCxn id="59825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35" name="AutoShape 29"/>
                <p:cNvCxnSpPr>
                  <a:cxnSpLocks noChangeShapeType="1"/>
                  <a:stCxn id="59828" idx="0"/>
                  <a:endCxn id="59830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36" name="AutoShape 30"/>
                <p:cNvCxnSpPr>
                  <a:cxnSpLocks noChangeShapeType="1"/>
                  <a:stCxn id="59829" idx="0"/>
                  <a:endCxn id="59830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837" name="AutoShape 31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38" name="AutoShape 32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39" name="AutoShape 33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40" name="AutoShape 34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41" name="AutoShape 35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42" name="AutoShape 36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843" name="AutoShape 37"/>
                <p:cNvCxnSpPr>
                  <a:cxnSpLocks noChangeShapeType="1"/>
                  <a:stCxn id="59837" idx="2"/>
                  <a:endCxn id="59839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44" name="AutoShape 38"/>
                <p:cNvCxnSpPr>
                  <a:cxnSpLocks noChangeShapeType="1"/>
                  <a:stCxn id="59842" idx="2"/>
                  <a:endCxn id="59839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45" name="AutoShape 39"/>
                <p:cNvCxnSpPr>
                  <a:cxnSpLocks noChangeShapeType="1"/>
                  <a:stCxn id="59840" idx="0"/>
                  <a:endCxn id="59839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46" name="AutoShape 40"/>
                <p:cNvCxnSpPr>
                  <a:cxnSpLocks noChangeShapeType="1"/>
                  <a:stCxn id="59838" idx="0"/>
                  <a:endCxn id="59837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47" name="AutoShape 41"/>
                <p:cNvCxnSpPr>
                  <a:cxnSpLocks noChangeShapeType="1"/>
                  <a:stCxn id="59840" idx="0"/>
                  <a:endCxn id="59842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48" name="AutoShape 42"/>
                <p:cNvCxnSpPr>
                  <a:cxnSpLocks noChangeShapeType="1"/>
                  <a:stCxn id="59841" idx="0"/>
                  <a:endCxn id="59842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08" name="Group 43"/>
              <p:cNvGrpSpPr>
                <a:grpSpLocks/>
              </p:cNvGrpSpPr>
              <p:nvPr/>
            </p:nvGrpSpPr>
            <p:grpSpPr bwMode="auto">
              <a:xfrm>
                <a:off x="4349" y="3317"/>
                <a:ext cx="464" cy="406"/>
                <a:chOff x="2745" y="3092"/>
                <a:chExt cx="464" cy="406"/>
              </a:xfrm>
            </p:grpSpPr>
            <p:sp>
              <p:nvSpPr>
                <p:cNvPr id="59799" name="AutoShape 44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00" name="AutoShape 45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01" name="AutoShape 46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02" name="AutoShape 47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03" name="AutoShape 48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04" name="AutoShape 49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05" name="AutoShape 50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806" name="AutoShape 51"/>
                <p:cNvCxnSpPr>
                  <a:cxnSpLocks noChangeShapeType="1"/>
                  <a:stCxn id="59800" idx="2"/>
                  <a:endCxn id="59802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07" name="AutoShape 52"/>
                <p:cNvCxnSpPr>
                  <a:cxnSpLocks noChangeShapeType="1"/>
                  <a:stCxn id="59805" idx="2"/>
                  <a:endCxn id="59802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08" name="AutoShape 53"/>
                <p:cNvCxnSpPr>
                  <a:cxnSpLocks noChangeShapeType="1"/>
                  <a:stCxn id="59803" idx="0"/>
                  <a:endCxn id="59802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09" name="AutoShape 54"/>
                <p:cNvCxnSpPr>
                  <a:cxnSpLocks noChangeShapeType="1"/>
                  <a:stCxn id="59801" idx="0"/>
                  <a:endCxn id="59800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10" name="AutoShape 55"/>
                <p:cNvCxnSpPr>
                  <a:cxnSpLocks noChangeShapeType="1"/>
                  <a:stCxn id="59803" idx="0"/>
                  <a:endCxn id="59805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11" name="AutoShape 56"/>
                <p:cNvCxnSpPr>
                  <a:cxnSpLocks noChangeShapeType="1"/>
                  <a:stCxn id="59804" idx="0"/>
                  <a:endCxn id="59805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812" name="AutoShape 57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13" name="AutoShape 58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14" name="AutoShape 59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15" name="AutoShape 60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16" name="AutoShape 61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817" name="AutoShape 62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818" name="AutoShape 63"/>
                <p:cNvCxnSpPr>
                  <a:cxnSpLocks noChangeShapeType="1"/>
                  <a:stCxn id="59812" idx="2"/>
                  <a:endCxn id="59814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19" name="AutoShape 64"/>
                <p:cNvCxnSpPr>
                  <a:cxnSpLocks noChangeShapeType="1"/>
                  <a:stCxn id="59817" idx="2"/>
                  <a:endCxn id="59814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20" name="AutoShape 65"/>
                <p:cNvCxnSpPr>
                  <a:cxnSpLocks noChangeShapeType="1"/>
                  <a:stCxn id="59815" idx="0"/>
                  <a:endCxn id="59814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21" name="AutoShape 66"/>
                <p:cNvCxnSpPr>
                  <a:cxnSpLocks noChangeShapeType="1"/>
                  <a:stCxn id="59813" idx="0"/>
                  <a:endCxn id="59812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22" name="AutoShape 67"/>
                <p:cNvCxnSpPr>
                  <a:cxnSpLocks noChangeShapeType="1"/>
                  <a:stCxn id="59815" idx="0"/>
                  <a:endCxn id="59817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823" name="AutoShape 68"/>
                <p:cNvCxnSpPr>
                  <a:cxnSpLocks noChangeShapeType="1"/>
                  <a:stCxn id="59816" idx="0"/>
                  <a:endCxn id="59817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09" name="Group 69"/>
              <p:cNvGrpSpPr>
                <a:grpSpLocks/>
              </p:cNvGrpSpPr>
              <p:nvPr/>
            </p:nvGrpSpPr>
            <p:grpSpPr bwMode="auto">
              <a:xfrm>
                <a:off x="4446" y="3414"/>
                <a:ext cx="464" cy="387"/>
                <a:chOff x="2745" y="3092"/>
                <a:chExt cx="464" cy="406"/>
              </a:xfrm>
            </p:grpSpPr>
            <p:sp>
              <p:nvSpPr>
                <p:cNvPr id="59774" name="AutoShape 70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75" name="AutoShape 71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76" name="AutoShape 72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77" name="AutoShape 73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78" name="AutoShape 74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79" name="AutoShape 75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80" name="AutoShape 76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781" name="AutoShape 77"/>
                <p:cNvCxnSpPr>
                  <a:cxnSpLocks noChangeShapeType="1"/>
                  <a:stCxn id="59775" idx="2"/>
                  <a:endCxn id="59777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82" name="AutoShape 78"/>
                <p:cNvCxnSpPr>
                  <a:cxnSpLocks noChangeShapeType="1"/>
                  <a:stCxn id="59780" idx="2"/>
                  <a:endCxn id="59777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83" name="AutoShape 79"/>
                <p:cNvCxnSpPr>
                  <a:cxnSpLocks noChangeShapeType="1"/>
                  <a:stCxn id="59778" idx="0"/>
                  <a:endCxn id="59777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84" name="AutoShape 80"/>
                <p:cNvCxnSpPr>
                  <a:cxnSpLocks noChangeShapeType="1"/>
                  <a:stCxn id="59776" idx="0"/>
                  <a:endCxn id="59775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85" name="AutoShape 81"/>
                <p:cNvCxnSpPr>
                  <a:cxnSpLocks noChangeShapeType="1"/>
                  <a:stCxn id="59778" idx="0"/>
                  <a:endCxn id="59780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86" name="AutoShape 82"/>
                <p:cNvCxnSpPr>
                  <a:cxnSpLocks noChangeShapeType="1"/>
                  <a:stCxn id="59779" idx="0"/>
                  <a:endCxn id="59780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787" name="AutoShape 83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88" name="AutoShape 84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89" name="AutoShape 85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90" name="AutoShape 86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91" name="AutoShape 87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92" name="AutoShape 88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793" name="AutoShape 89"/>
                <p:cNvCxnSpPr>
                  <a:cxnSpLocks noChangeShapeType="1"/>
                  <a:stCxn id="59787" idx="2"/>
                  <a:endCxn id="59789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94" name="AutoShape 90"/>
                <p:cNvCxnSpPr>
                  <a:cxnSpLocks noChangeShapeType="1"/>
                  <a:stCxn id="59792" idx="2"/>
                  <a:endCxn id="59789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95" name="AutoShape 91"/>
                <p:cNvCxnSpPr>
                  <a:cxnSpLocks noChangeShapeType="1"/>
                  <a:stCxn id="59790" idx="0"/>
                  <a:endCxn id="59789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96" name="AutoShape 92"/>
                <p:cNvCxnSpPr>
                  <a:cxnSpLocks noChangeShapeType="1"/>
                  <a:stCxn id="59788" idx="0"/>
                  <a:endCxn id="59787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97" name="AutoShape 93"/>
                <p:cNvCxnSpPr>
                  <a:cxnSpLocks noChangeShapeType="1"/>
                  <a:stCxn id="59790" idx="0"/>
                  <a:endCxn id="59792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98" name="AutoShape 94"/>
                <p:cNvCxnSpPr>
                  <a:cxnSpLocks noChangeShapeType="1"/>
                  <a:stCxn id="59791" idx="0"/>
                  <a:endCxn id="59792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10" name="Group 95"/>
              <p:cNvGrpSpPr>
                <a:grpSpLocks/>
              </p:cNvGrpSpPr>
              <p:nvPr/>
            </p:nvGrpSpPr>
            <p:grpSpPr bwMode="auto">
              <a:xfrm>
                <a:off x="4135" y="3545"/>
                <a:ext cx="464" cy="406"/>
                <a:chOff x="2745" y="3092"/>
                <a:chExt cx="464" cy="406"/>
              </a:xfrm>
            </p:grpSpPr>
            <p:sp>
              <p:nvSpPr>
                <p:cNvPr id="59749" name="AutoShape 96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50" name="AutoShape 97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51" name="AutoShape 98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52" name="AutoShape 99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53" name="AutoShape 100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54" name="AutoShape 101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55" name="AutoShape 102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756" name="AutoShape 103"/>
                <p:cNvCxnSpPr>
                  <a:cxnSpLocks noChangeShapeType="1"/>
                  <a:stCxn id="59750" idx="2"/>
                  <a:endCxn id="59752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57" name="AutoShape 104"/>
                <p:cNvCxnSpPr>
                  <a:cxnSpLocks noChangeShapeType="1"/>
                  <a:stCxn id="59755" idx="2"/>
                  <a:endCxn id="59752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58" name="AutoShape 105"/>
                <p:cNvCxnSpPr>
                  <a:cxnSpLocks noChangeShapeType="1"/>
                  <a:stCxn id="59753" idx="0"/>
                  <a:endCxn id="59752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59" name="AutoShape 106"/>
                <p:cNvCxnSpPr>
                  <a:cxnSpLocks noChangeShapeType="1"/>
                  <a:stCxn id="59751" idx="0"/>
                  <a:endCxn id="59750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60" name="AutoShape 107"/>
                <p:cNvCxnSpPr>
                  <a:cxnSpLocks noChangeShapeType="1"/>
                  <a:stCxn id="59753" idx="0"/>
                  <a:endCxn id="59755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61" name="AutoShape 108"/>
                <p:cNvCxnSpPr>
                  <a:cxnSpLocks noChangeShapeType="1"/>
                  <a:stCxn id="59754" idx="0"/>
                  <a:endCxn id="59755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762" name="AutoShape 109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63" name="AutoShape 110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64" name="AutoShape 111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65" name="AutoShape 112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66" name="AutoShape 113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67" name="AutoShape 114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768" name="AutoShape 115"/>
                <p:cNvCxnSpPr>
                  <a:cxnSpLocks noChangeShapeType="1"/>
                  <a:stCxn id="59762" idx="2"/>
                  <a:endCxn id="59764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69" name="AutoShape 116"/>
                <p:cNvCxnSpPr>
                  <a:cxnSpLocks noChangeShapeType="1"/>
                  <a:stCxn id="59767" idx="2"/>
                  <a:endCxn id="59764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70" name="AutoShape 117"/>
                <p:cNvCxnSpPr>
                  <a:cxnSpLocks noChangeShapeType="1"/>
                  <a:stCxn id="59765" idx="0"/>
                  <a:endCxn id="59764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71" name="AutoShape 118"/>
                <p:cNvCxnSpPr>
                  <a:cxnSpLocks noChangeShapeType="1"/>
                  <a:stCxn id="59763" idx="0"/>
                  <a:endCxn id="59762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72" name="AutoShape 119"/>
                <p:cNvCxnSpPr>
                  <a:cxnSpLocks noChangeShapeType="1"/>
                  <a:stCxn id="59765" idx="0"/>
                  <a:endCxn id="59767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73" name="AutoShape 120"/>
                <p:cNvCxnSpPr>
                  <a:cxnSpLocks noChangeShapeType="1"/>
                  <a:stCxn id="59766" idx="0"/>
                  <a:endCxn id="59767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11" name="Group 121"/>
              <p:cNvGrpSpPr>
                <a:grpSpLocks/>
              </p:cNvGrpSpPr>
              <p:nvPr/>
            </p:nvGrpSpPr>
            <p:grpSpPr bwMode="auto">
              <a:xfrm>
                <a:off x="4403" y="3358"/>
                <a:ext cx="464" cy="406"/>
                <a:chOff x="2745" y="3092"/>
                <a:chExt cx="464" cy="406"/>
              </a:xfrm>
            </p:grpSpPr>
            <p:sp>
              <p:nvSpPr>
                <p:cNvPr id="59724" name="AutoShape 122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25" name="AutoShape 123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26" name="AutoShape 124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27" name="AutoShape 125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28" name="AutoShape 126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29" name="AutoShape 127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30" name="AutoShape 128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731" name="AutoShape 129"/>
                <p:cNvCxnSpPr>
                  <a:cxnSpLocks noChangeShapeType="1"/>
                  <a:stCxn id="59725" idx="2"/>
                  <a:endCxn id="59727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32" name="AutoShape 130"/>
                <p:cNvCxnSpPr>
                  <a:cxnSpLocks noChangeShapeType="1"/>
                  <a:stCxn id="59730" idx="2"/>
                  <a:endCxn id="59727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33" name="AutoShape 131"/>
                <p:cNvCxnSpPr>
                  <a:cxnSpLocks noChangeShapeType="1"/>
                  <a:stCxn id="59728" idx="0"/>
                  <a:endCxn id="59727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34" name="AutoShape 132"/>
                <p:cNvCxnSpPr>
                  <a:cxnSpLocks noChangeShapeType="1"/>
                  <a:stCxn id="59726" idx="0"/>
                  <a:endCxn id="59725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35" name="AutoShape 133"/>
                <p:cNvCxnSpPr>
                  <a:cxnSpLocks noChangeShapeType="1"/>
                  <a:stCxn id="59728" idx="0"/>
                  <a:endCxn id="59730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36" name="AutoShape 134"/>
                <p:cNvCxnSpPr>
                  <a:cxnSpLocks noChangeShapeType="1"/>
                  <a:stCxn id="59729" idx="0"/>
                  <a:endCxn id="59730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737" name="AutoShape 135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38" name="AutoShape 136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39" name="AutoShape 137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40" name="AutoShape 138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41" name="AutoShape 139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42" name="AutoShape 140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743" name="AutoShape 141"/>
                <p:cNvCxnSpPr>
                  <a:cxnSpLocks noChangeShapeType="1"/>
                  <a:stCxn id="59737" idx="2"/>
                  <a:endCxn id="59739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44" name="AutoShape 142"/>
                <p:cNvCxnSpPr>
                  <a:cxnSpLocks noChangeShapeType="1"/>
                  <a:stCxn id="59742" idx="2"/>
                  <a:endCxn id="59739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45" name="AutoShape 143"/>
                <p:cNvCxnSpPr>
                  <a:cxnSpLocks noChangeShapeType="1"/>
                  <a:stCxn id="59740" idx="0"/>
                  <a:endCxn id="59739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46" name="AutoShape 144"/>
                <p:cNvCxnSpPr>
                  <a:cxnSpLocks noChangeShapeType="1"/>
                  <a:stCxn id="59738" idx="0"/>
                  <a:endCxn id="59737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47" name="AutoShape 145"/>
                <p:cNvCxnSpPr>
                  <a:cxnSpLocks noChangeShapeType="1"/>
                  <a:stCxn id="59740" idx="0"/>
                  <a:endCxn id="59742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48" name="AutoShape 146"/>
                <p:cNvCxnSpPr>
                  <a:cxnSpLocks noChangeShapeType="1"/>
                  <a:stCxn id="59741" idx="0"/>
                  <a:endCxn id="59742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12" name="Group 147"/>
              <p:cNvGrpSpPr>
                <a:grpSpLocks/>
              </p:cNvGrpSpPr>
              <p:nvPr/>
            </p:nvGrpSpPr>
            <p:grpSpPr bwMode="auto">
              <a:xfrm>
                <a:off x="4714" y="3569"/>
                <a:ext cx="464" cy="406"/>
                <a:chOff x="2745" y="3092"/>
                <a:chExt cx="464" cy="406"/>
              </a:xfrm>
            </p:grpSpPr>
            <p:sp>
              <p:nvSpPr>
                <p:cNvPr id="59699" name="AutoShape 148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00" name="AutoShape 149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01" name="AutoShape 150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02" name="AutoShape 151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03" name="AutoShape 152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04" name="AutoShape 153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05" name="AutoShape 154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706" name="AutoShape 155"/>
                <p:cNvCxnSpPr>
                  <a:cxnSpLocks noChangeShapeType="1"/>
                  <a:stCxn id="59700" idx="2"/>
                  <a:endCxn id="59702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07" name="AutoShape 156"/>
                <p:cNvCxnSpPr>
                  <a:cxnSpLocks noChangeShapeType="1"/>
                  <a:stCxn id="59705" idx="2"/>
                  <a:endCxn id="59702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08" name="AutoShape 157"/>
                <p:cNvCxnSpPr>
                  <a:cxnSpLocks noChangeShapeType="1"/>
                  <a:stCxn id="59703" idx="0"/>
                  <a:endCxn id="59702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09" name="AutoShape 158"/>
                <p:cNvCxnSpPr>
                  <a:cxnSpLocks noChangeShapeType="1"/>
                  <a:stCxn id="59701" idx="0"/>
                  <a:endCxn id="59700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10" name="AutoShape 159"/>
                <p:cNvCxnSpPr>
                  <a:cxnSpLocks noChangeShapeType="1"/>
                  <a:stCxn id="59703" idx="0"/>
                  <a:endCxn id="59705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11" name="AutoShape 160"/>
                <p:cNvCxnSpPr>
                  <a:cxnSpLocks noChangeShapeType="1"/>
                  <a:stCxn id="59704" idx="0"/>
                  <a:endCxn id="59705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712" name="AutoShape 161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13" name="AutoShape 162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14" name="AutoShape 163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15" name="AutoShape 164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16" name="AutoShape 165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717" name="AutoShape 166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718" name="AutoShape 167"/>
                <p:cNvCxnSpPr>
                  <a:cxnSpLocks noChangeShapeType="1"/>
                  <a:stCxn id="59712" idx="2"/>
                  <a:endCxn id="59714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19" name="AutoShape 168"/>
                <p:cNvCxnSpPr>
                  <a:cxnSpLocks noChangeShapeType="1"/>
                  <a:stCxn id="59717" idx="2"/>
                  <a:endCxn id="59714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20" name="AutoShape 169"/>
                <p:cNvCxnSpPr>
                  <a:cxnSpLocks noChangeShapeType="1"/>
                  <a:stCxn id="59715" idx="0"/>
                  <a:endCxn id="59714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21" name="AutoShape 170"/>
                <p:cNvCxnSpPr>
                  <a:cxnSpLocks noChangeShapeType="1"/>
                  <a:stCxn id="59713" idx="0"/>
                  <a:endCxn id="59712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22" name="AutoShape 171"/>
                <p:cNvCxnSpPr>
                  <a:cxnSpLocks noChangeShapeType="1"/>
                  <a:stCxn id="59715" idx="0"/>
                  <a:endCxn id="59717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723" name="AutoShape 172"/>
                <p:cNvCxnSpPr>
                  <a:cxnSpLocks noChangeShapeType="1"/>
                  <a:stCxn id="59716" idx="0"/>
                  <a:endCxn id="59717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13" name="Group 173"/>
              <p:cNvGrpSpPr>
                <a:grpSpLocks/>
              </p:cNvGrpSpPr>
              <p:nvPr/>
            </p:nvGrpSpPr>
            <p:grpSpPr bwMode="auto">
              <a:xfrm>
                <a:off x="4343" y="3746"/>
                <a:ext cx="464" cy="406"/>
                <a:chOff x="2745" y="3092"/>
                <a:chExt cx="464" cy="406"/>
              </a:xfrm>
            </p:grpSpPr>
            <p:sp>
              <p:nvSpPr>
                <p:cNvPr id="59674" name="AutoShape 174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75" name="AutoShape 175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76" name="AutoShape 176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77" name="AutoShape 177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78" name="AutoShape 178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79" name="AutoShape 179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80" name="AutoShape 180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681" name="AutoShape 181"/>
                <p:cNvCxnSpPr>
                  <a:cxnSpLocks noChangeShapeType="1"/>
                  <a:stCxn id="59675" idx="2"/>
                  <a:endCxn id="59677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82" name="AutoShape 182"/>
                <p:cNvCxnSpPr>
                  <a:cxnSpLocks noChangeShapeType="1"/>
                  <a:stCxn id="59680" idx="2"/>
                  <a:endCxn id="59677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83" name="AutoShape 183"/>
                <p:cNvCxnSpPr>
                  <a:cxnSpLocks noChangeShapeType="1"/>
                  <a:stCxn id="59678" idx="0"/>
                  <a:endCxn id="59677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84" name="AutoShape 184"/>
                <p:cNvCxnSpPr>
                  <a:cxnSpLocks noChangeShapeType="1"/>
                  <a:stCxn id="59676" idx="0"/>
                  <a:endCxn id="59675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85" name="AutoShape 185"/>
                <p:cNvCxnSpPr>
                  <a:cxnSpLocks noChangeShapeType="1"/>
                  <a:stCxn id="59678" idx="0"/>
                  <a:endCxn id="59680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86" name="AutoShape 186"/>
                <p:cNvCxnSpPr>
                  <a:cxnSpLocks noChangeShapeType="1"/>
                  <a:stCxn id="59679" idx="0"/>
                  <a:endCxn id="59680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687" name="AutoShape 187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88" name="AutoShape 188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89" name="AutoShape 189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90" name="AutoShape 190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91" name="AutoShape 191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92" name="AutoShape 192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693" name="AutoShape 193"/>
                <p:cNvCxnSpPr>
                  <a:cxnSpLocks noChangeShapeType="1"/>
                  <a:stCxn id="59687" idx="2"/>
                  <a:endCxn id="59689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94" name="AutoShape 194"/>
                <p:cNvCxnSpPr>
                  <a:cxnSpLocks noChangeShapeType="1"/>
                  <a:stCxn id="59692" idx="2"/>
                  <a:endCxn id="59689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95" name="AutoShape 195"/>
                <p:cNvCxnSpPr>
                  <a:cxnSpLocks noChangeShapeType="1"/>
                  <a:stCxn id="59690" idx="0"/>
                  <a:endCxn id="59689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96" name="AutoShape 196"/>
                <p:cNvCxnSpPr>
                  <a:cxnSpLocks noChangeShapeType="1"/>
                  <a:stCxn id="59688" idx="0"/>
                  <a:endCxn id="59687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97" name="AutoShape 197"/>
                <p:cNvCxnSpPr>
                  <a:cxnSpLocks noChangeShapeType="1"/>
                  <a:stCxn id="59690" idx="0"/>
                  <a:endCxn id="59692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98" name="AutoShape 198"/>
                <p:cNvCxnSpPr>
                  <a:cxnSpLocks noChangeShapeType="1"/>
                  <a:stCxn id="59691" idx="0"/>
                  <a:endCxn id="59692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14" name="Group 199"/>
              <p:cNvGrpSpPr>
                <a:grpSpLocks/>
              </p:cNvGrpSpPr>
              <p:nvPr/>
            </p:nvGrpSpPr>
            <p:grpSpPr bwMode="auto">
              <a:xfrm>
                <a:off x="4775" y="3492"/>
                <a:ext cx="464" cy="406"/>
                <a:chOff x="2745" y="3092"/>
                <a:chExt cx="464" cy="406"/>
              </a:xfrm>
            </p:grpSpPr>
            <p:sp>
              <p:nvSpPr>
                <p:cNvPr id="59649" name="AutoShape 200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50" name="AutoShape 201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51" name="AutoShape 202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52" name="AutoShape 203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53" name="AutoShape 204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54" name="AutoShape 205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55" name="AutoShape 206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656" name="AutoShape 207"/>
                <p:cNvCxnSpPr>
                  <a:cxnSpLocks noChangeShapeType="1"/>
                  <a:stCxn id="59650" idx="2"/>
                  <a:endCxn id="59652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57" name="AutoShape 208"/>
                <p:cNvCxnSpPr>
                  <a:cxnSpLocks noChangeShapeType="1"/>
                  <a:stCxn id="59655" idx="2"/>
                  <a:endCxn id="59652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58" name="AutoShape 209"/>
                <p:cNvCxnSpPr>
                  <a:cxnSpLocks noChangeShapeType="1"/>
                  <a:stCxn id="59653" idx="0"/>
                  <a:endCxn id="59652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59" name="AutoShape 210"/>
                <p:cNvCxnSpPr>
                  <a:cxnSpLocks noChangeShapeType="1"/>
                  <a:stCxn id="59651" idx="0"/>
                  <a:endCxn id="59650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60" name="AutoShape 211"/>
                <p:cNvCxnSpPr>
                  <a:cxnSpLocks noChangeShapeType="1"/>
                  <a:stCxn id="59653" idx="0"/>
                  <a:endCxn id="59655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61" name="AutoShape 212"/>
                <p:cNvCxnSpPr>
                  <a:cxnSpLocks noChangeShapeType="1"/>
                  <a:stCxn id="59654" idx="0"/>
                  <a:endCxn id="59655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662" name="AutoShape 213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63" name="AutoShape 214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64" name="AutoShape 215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65" name="AutoShape 216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66" name="AutoShape 217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67" name="AutoShape 218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668" name="AutoShape 219"/>
                <p:cNvCxnSpPr>
                  <a:cxnSpLocks noChangeShapeType="1"/>
                  <a:stCxn id="59662" idx="2"/>
                  <a:endCxn id="59664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69" name="AutoShape 220"/>
                <p:cNvCxnSpPr>
                  <a:cxnSpLocks noChangeShapeType="1"/>
                  <a:stCxn id="59667" idx="2"/>
                  <a:endCxn id="59664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70" name="AutoShape 221"/>
                <p:cNvCxnSpPr>
                  <a:cxnSpLocks noChangeShapeType="1"/>
                  <a:stCxn id="59665" idx="0"/>
                  <a:endCxn id="59664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71" name="AutoShape 222"/>
                <p:cNvCxnSpPr>
                  <a:cxnSpLocks noChangeShapeType="1"/>
                  <a:stCxn id="59663" idx="0"/>
                  <a:endCxn id="59662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72" name="AutoShape 223"/>
                <p:cNvCxnSpPr>
                  <a:cxnSpLocks noChangeShapeType="1"/>
                  <a:stCxn id="59665" idx="0"/>
                  <a:endCxn id="59667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73" name="AutoShape 224"/>
                <p:cNvCxnSpPr>
                  <a:cxnSpLocks noChangeShapeType="1"/>
                  <a:stCxn id="59666" idx="0"/>
                  <a:endCxn id="59667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15" name="Group 225"/>
              <p:cNvGrpSpPr>
                <a:grpSpLocks/>
              </p:cNvGrpSpPr>
              <p:nvPr/>
            </p:nvGrpSpPr>
            <p:grpSpPr bwMode="auto">
              <a:xfrm>
                <a:off x="4446" y="3414"/>
                <a:ext cx="464" cy="406"/>
                <a:chOff x="2745" y="3092"/>
                <a:chExt cx="464" cy="406"/>
              </a:xfrm>
            </p:grpSpPr>
            <p:sp>
              <p:nvSpPr>
                <p:cNvPr id="59624" name="AutoShape 226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25" name="AutoShape 227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26" name="AutoShape 228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27" name="AutoShape 229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28" name="AutoShape 230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29" name="AutoShape 231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30" name="AutoShape 232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631" name="AutoShape 233"/>
                <p:cNvCxnSpPr>
                  <a:cxnSpLocks noChangeShapeType="1"/>
                  <a:stCxn id="59625" idx="2"/>
                  <a:endCxn id="59627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32" name="AutoShape 234"/>
                <p:cNvCxnSpPr>
                  <a:cxnSpLocks noChangeShapeType="1"/>
                  <a:stCxn id="59630" idx="2"/>
                  <a:endCxn id="59627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33" name="AutoShape 235"/>
                <p:cNvCxnSpPr>
                  <a:cxnSpLocks noChangeShapeType="1"/>
                  <a:stCxn id="59628" idx="0"/>
                  <a:endCxn id="59627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34" name="AutoShape 236"/>
                <p:cNvCxnSpPr>
                  <a:cxnSpLocks noChangeShapeType="1"/>
                  <a:stCxn id="59626" idx="0"/>
                  <a:endCxn id="59625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35" name="AutoShape 237"/>
                <p:cNvCxnSpPr>
                  <a:cxnSpLocks noChangeShapeType="1"/>
                  <a:stCxn id="59628" idx="0"/>
                  <a:endCxn id="59630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36" name="AutoShape 238"/>
                <p:cNvCxnSpPr>
                  <a:cxnSpLocks noChangeShapeType="1"/>
                  <a:stCxn id="59629" idx="0"/>
                  <a:endCxn id="59630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637" name="AutoShape 239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38" name="AutoShape 240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39" name="AutoShape 241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40" name="AutoShape 242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41" name="AutoShape 243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42" name="AutoShape 244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643" name="AutoShape 245"/>
                <p:cNvCxnSpPr>
                  <a:cxnSpLocks noChangeShapeType="1"/>
                  <a:stCxn id="59637" idx="2"/>
                  <a:endCxn id="59639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44" name="AutoShape 246"/>
                <p:cNvCxnSpPr>
                  <a:cxnSpLocks noChangeShapeType="1"/>
                  <a:stCxn id="59642" idx="2"/>
                  <a:endCxn id="59639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45" name="AutoShape 247"/>
                <p:cNvCxnSpPr>
                  <a:cxnSpLocks noChangeShapeType="1"/>
                  <a:stCxn id="59640" idx="0"/>
                  <a:endCxn id="59639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46" name="AutoShape 248"/>
                <p:cNvCxnSpPr>
                  <a:cxnSpLocks noChangeShapeType="1"/>
                  <a:stCxn id="59638" idx="0"/>
                  <a:endCxn id="59637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47" name="AutoShape 249"/>
                <p:cNvCxnSpPr>
                  <a:cxnSpLocks noChangeShapeType="1"/>
                  <a:stCxn id="59640" idx="0"/>
                  <a:endCxn id="59642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48" name="AutoShape 250"/>
                <p:cNvCxnSpPr>
                  <a:cxnSpLocks noChangeShapeType="1"/>
                  <a:stCxn id="59641" idx="0"/>
                  <a:endCxn id="59642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16" name="Group 251"/>
              <p:cNvGrpSpPr>
                <a:grpSpLocks/>
              </p:cNvGrpSpPr>
              <p:nvPr/>
            </p:nvGrpSpPr>
            <p:grpSpPr bwMode="auto">
              <a:xfrm>
                <a:off x="4543" y="3511"/>
                <a:ext cx="464" cy="387"/>
                <a:chOff x="2745" y="3092"/>
                <a:chExt cx="464" cy="406"/>
              </a:xfrm>
            </p:grpSpPr>
            <p:sp>
              <p:nvSpPr>
                <p:cNvPr id="59599" name="AutoShape 252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00" name="AutoShape 253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01" name="AutoShape 254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02" name="AutoShape 255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03" name="AutoShape 256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04" name="AutoShape 257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05" name="AutoShape 258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606" name="AutoShape 259"/>
                <p:cNvCxnSpPr>
                  <a:cxnSpLocks noChangeShapeType="1"/>
                  <a:stCxn id="59600" idx="2"/>
                  <a:endCxn id="59602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07" name="AutoShape 260"/>
                <p:cNvCxnSpPr>
                  <a:cxnSpLocks noChangeShapeType="1"/>
                  <a:stCxn id="59605" idx="2"/>
                  <a:endCxn id="59602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08" name="AutoShape 261"/>
                <p:cNvCxnSpPr>
                  <a:cxnSpLocks noChangeShapeType="1"/>
                  <a:stCxn id="59603" idx="0"/>
                  <a:endCxn id="59602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09" name="AutoShape 262"/>
                <p:cNvCxnSpPr>
                  <a:cxnSpLocks noChangeShapeType="1"/>
                  <a:stCxn id="59601" idx="0"/>
                  <a:endCxn id="59600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10" name="AutoShape 263"/>
                <p:cNvCxnSpPr>
                  <a:cxnSpLocks noChangeShapeType="1"/>
                  <a:stCxn id="59603" idx="0"/>
                  <a:endCxn id="59605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11" name="AutoShape 264"/>
                <p:cNvCxnSpPr>
                  <a:cxnSpLocks noChangeShapeType="1"/>
                  <a:stCxn id="59604" idx="0"/>
                  <a:endCxn id="59605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612" name="AutoShape 265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13" name="AutoShape 266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14" name="AutoShape 267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15" name="AutoShape 268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16" name="AutoShape 269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617" name="AutoShape 270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618" name="AutoShape 271"/>
                <p:cNvCxnSpPr>
                  <a:cxnSpLocks noChangeShapeType="1"/>
                  <a:stCxn id="59612" idx="2"/>
                  <a:endCxn id="59614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19" name="AutoShape 272"/>
                <p:cNvCxnSpPr>
                  <a:cxnSpLocks noChangeShapeType="1"/>
                  <a:stCxn id="59617" idx="2"/>
                  <a:endCxn id="59614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20" name="AutoShape 273"/>
                <p:cNvCxnSpPr>
                  <a:cxnSpLocks noChangeShapeType="1"/>
                  <a:stCxn id="59615" idx="0"/>
                  <a:endCxn id="59614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21" name="AutoShape 274"/>
                <p:cNvCxnSpPr>
                  <a:cxnSpLocks noChangeShapeType="1"/>
                  <a:stCxn id="59613" idx="0"/>
                  <a:endCxn id="59612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22" name="AutoShape 275"/>
                <p:cNvCxnSpPr>
                  <a:cxnSpLocks noChangeShapeType="1"/>
                  <a:stCxn id="59615" idx="0"/>
                  <a:endCxn id="59617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623" name="AutoShape 276"/>
                <p:cNvCxnSpPr>
                  <a:cxnSpLocks noChangeShapeType="1"/>
                  <a:stCxn id="59616" idx="0"/>
                  <a:endCxn id="59617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17" name="Group 277"/>
              <p:cNvGrpSpPr>
                <a:grpSpLocks/>
              </p:cNvGrpSpPr>
              <p:nvPr/>
            </p:nvGrpSpPr>
            <p:grpSpPr bwMode="auto">
              <a:xfrm>
                <a:off x="4258" y="3252"/>
                <a:ext cx="464" cy="406"/>
                <a:chOff x="2745" y="3092"/>
                <a:chExt cx="464" cy="406"/>
              </a:xfrm>
            </p:grpSpPr>
            <p:sp>
              <p:nvSpPr>
                <p:cNvPr id="59574" name="AutoShape 278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75" name="AutoShape 279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76" name="AutoShape 280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77" name="AutoShape 281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78" name="AutoShape 282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79" name="AutoShape 283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80" name="AutoShape 284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581" name="AutoShape 285"/>
                <p:cNvCxnSpPr>
                  <a:cxnSpLocks noChangeShapeType="1"/>
                  <a:stCxn id="59575" idx="2"/>
                  <a:endCxn id="59577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82" name="AutoShape 286"/>
                <p:cNvCxnSpPr>
                  <a:cxnSpLocks noChangeShapeType="1"/>
                  <a:stCxn id="59580" idx="2"/>
                  <a:endCxn id="59577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83" name="AutoShape 287"/>
                <p:cNvCxnSpPr>
                  <a:cxnSpLocks noChangeShapeType="1"/>
                  <a:stCxn id="59578" idx="0"/>
                  <a:endCxn id="59577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84" name="AutoShape 288"/>
                <p:cNvCxnSpPr>
                  <a:cxnSpLocks noChangeShapeType="1"/>
                  <a:stCxn id="59576" idx="0"/>
                  <a:endCxn id="59575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85" name="AutoShape 289"/>
                <p:cNvCxnSpPr>
                  <a:cxnSpLocks noChangeShapeType="1"/>
                  <a:stCxn id="59578" idx="0"/>
                  <a:endCxn id="59580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86" name="AutoShape 290"/>
                <p:cNvCxnSpPr>
                  <a:cxnSpLocks noChangeShapeType="1"/>
                  <a:stCxn id="59579" idx="0"/>
                  <a:endCxn id="59580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587" name="AutoShape 291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88" name="AutoShape 292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89" name="AutoShape 293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90" name="AutoShape 294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91" name="AutoShape 295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92" name="AutoShape 296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593" name="AutoShape 297"/>
                <p:cNvCxnSpPr>
                  <a:cxnSpLocks noChangeShapeType="1"/>
                  <a:stCxn id="59587" idx="2"/>
                  <a:endCxn id="59589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94" name="AutoShape 298"/>
                <p:cNvCxnSpPr>
                  <a:cxnSpLocks noChangeShapeType="1"/>
                  <a:stCxn id="59592" idx="2"/>
                  <a:endCxn id="59589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95" name="AutoShape 299"/>
                <p:cNvCxnSpPr>
                  <a:cxnSpLocks noChangeShapeType="1"/>
                  <a:stCxn id="59590" idx="0"/>
                  <a:endCxn id="59589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96" name="AutoShape 300"/>
                <p:cNvCxnSpPr>
                  <a:cxnSpLocks noChangeShapeType="1"/>
                  <a:stCxn id="59588" idx="0"/>
                  <a:endCxn id="59587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97" name="AutoShape 301"/>
                <p:cNvCxnSpPr>
                  <a:cxnSpLocks noChangeShapeType="1"/>
                  <a:stCxn id="59590" idx="0"/>
                  <a:endCxn id="59592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98" name="AutoShape 302"/>
                <p:cNvCxnSpPr>
                  <a:cxnSpLocks noChangeShapeType="1"/>
                  <a:stCxn id="59591" idx="0"/>
                  <a:endCxn id="59592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18" name="Group 303"/>
              <p:cNvGrpSpPr>
                <a:grpSpLocks/>
              </p:cNvGrpSpPr>
              <p:nvPr/>
            </p:nvGrpSpPr>
            <p:grpSpPr bwMode="auto">
              <a:xfrm>
                <a:off x="4811" y="3666"/>
                <a:ext cx="464" cy="406"/>
                <a:chOff x="2745" y="3092"/>
                <a:chExt cx="464" cy="406"/>
              </a:xfrm>
            </p:grpSpPr>
            <p:sp>
              <p:nvSpPr>
                <p:cNvPr id="59549" name="AutoShape 304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50" name="AutoShape 305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51" name="AutoShape 306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52" name="AutoShape 307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53" name="AutoShape 308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54" name="AutoShape 309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55" name="AutoShape 310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556" name="AutoShape 311"/>
                <p:cNvCxnSpPr>
                  <a:cxnSpLocks noChangeShapeType="1"/>
                  <a:stCxn id="59550" idx="2"/>
                  <a:endCxn id="59552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57" name="AutoShape 312"/>
                <p:cNvCxnSpPr>
                  <a:cxnSpLocks noChangeShapeType="1"/>
                  <a:stCxn id="59555" idx="2"/>
                  <a:endCxn id="59552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58" name="AutoShape 313"/>
                <p:cNvCxnSpPr>
                  <a:cxnSpLocks noChangeShapeType="1"/>
                  <a:stCxn id="59553" idx="0"/>
                  <a:endCxn id="59552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59" name="AutoShape 314"/>
                <p:cNvCxnSpPr>
                  <a:cxnSpLocks noChangeShapeType="1"/>
                  <a:stCxn id="59551" idx="0"/>
                  <a:endCxn id="59550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60" name="AutoShape 315"/>
                <p:cNvCxnSpPr>
                  <a:cxnSpLocks noChangeShapeType="1"/>
                  <a:stCxn id="59553" idx="0"/>
                  <a:endCxn id="59555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61" name="AutoShape 316"/>
                <p:cNvCxnSpPr>
                  <a:cxnSpLocks noChangeShapeType="1"/>
                  <a:stCxn id="59554" idx="0"/>
                  <a:endCxn id="59555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562" name="AutoShape 317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63" name="AutoShape 318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64" name="AutoShape 319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65" name="AutoShape 320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66" name="AutoShape 321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67" name="AutoShape 322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568" name="AutoShape 323"/>
                <p:cNvCxnSpPr>
                  <a:cxnSpLocks noChangeShapeType="1"/>
                  <a:stCxn id="59562" idx="2"/>
                  <a:endCxn id="59564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69" name="AutoShape 324"/>
                <p:cNvCxnSpPr>
                  <a:cxnSpLocks noChangeShapeType="1"/>
                  <a:stCxn id="59567" idx="2"/>
                  <a:endCxn id="59564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70" name="AutoShape 325"/>
                <p:cNvCxnSpPr>
                  <a:cxnSpLocks noChangeShapeType="1"/>
                  <a:stCxn id="59565" idx="0"/>
                  <a:endCxn id="59564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71" name="AutoShape 326"/>
                <p:cNvCxnSpPr>
                  <a:cxnSpLocks noChangeShapeType="1"/>
                  <a:stCxn id="59563" idx="0"/>
                  <a:endCxn id="59562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72" name="AutoShape 327"/>
                <p:cNvCxnSpPr>
                  <a:cxnSpLocks noChangeShapeType="1"/>
                  <a:stCxn id="59565" idx="0"/>
                  <a:endCxn id="59567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73" name="AutoShape 328"/>
                <p:cNvCxnSpPr>
                  <a:cxnSpLocks noChangeShapeType="1"/>
                  <a:stCxn id="59566" idx="0"/>
                  <a:endCxn id="59567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19" name="Group 329"/>
              <p:cNvGrpSpPr>
                <a:grpSpLocks/>
              </p:cNvGrpSpPr>
              <p:nvPr/>
            </p:nvGrpSpPr>
            <p:grpSpPr bwMode="auto">
              <a:xfrm>
                <a:off x="4022" y="3409"/>
                <a:ext cx="464" cy="406"/>
                <a:chOff x="2745" y="3092"/>
                <a:chExt cx="464" cy="406"/>
              </a:xfrm>
            </p:grpSpPr>
            <p:sp>
              <p:nvSpPr>
                <p:cNvPr id="59524" name="AutoShape 330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25" name="AutoShape 331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26" name="AutoShape 332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27" name="AutoShape 333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28" name="AutoShape 334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29" name="AutoShape 335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30" name="AutoShape 336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531" name="AutoShape 337"/>
                <p:cNvCxnSpPr>
                  <a:cxnSpLocks noChangeShapeType="1"/>
                  <a:stCxn id="59525" idx="2"/>
                  <a:endCxn id="59527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32" name="AutoShape 338"/>
                <p:cNvCxnSpPr>
                  <a:cxnSpLocks noChangeShapeType="1"/>
                  <a:stCxn id="59530" idx="2"/>
                  <a:endCxn id="59527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33" name="AutoShape 339"/>
                <p:cNvCxnSpPr>
                  <a:cxnSpLocks noChangeShapeType="1"/>
                  <a:stCxn id="59528" idx="0"/>
                  <a:endCxn id="59527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34" name="AutoShape 340"/>
                <p:cNvCxnSpPr>
                  <a:cxnSpLocks noChangeShapeType="1"/>
                  <a:stCxn id="59526" idx="0"/>
                  <a:endCxn id="59525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35" name="AutoShape 341"/>
                <p:cNvCxnSpPr>
                  <a:cxnSpLocks noChangeShapeType="1"/>
                  <a:stCxn id="59528" idx="0"/>
                  <a:endCxn id="59530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36" name="AutoShape 342"/>
                <p:cNvCxnSpPr>
                  <a:cxnSpLocks noChangeShapeType="1"/>
                  <a:stCxn id="59529" idx="0"/>
                  <a:endCxn id="59530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537" name="AutoShape 343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38" name="AutoShape 344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39" name="AutoShape 345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40" name="AutoShape 346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41" name="AutoShape 347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42" name="AutoShape 348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543" name="AutoShape 349"/>
                <p:cNvCxnSpPr>
                  <a:cxnSpLocks noChangeShapeType="1"/>
                  <a:stCxn id="59537" idx="2"/>
                  <a:endCxn id="59539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44" name="AutoShape 350"/>
                <p:cNvCxnSpPr>
                  <a:cxnSpLocks noChangeShapeType="1"/>
                  <a:stCxn id="59542" idx="2"/>
                  <a:endCxn id="59539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45" name="AutoShape 351"/>
                <p:cNvCxnSpPr>
                  <a:cxnSpLocks noChangeShapeType="1"/>
                  <a:stCxn id="59540" idx="0"/>
                  <a:endCxn id="59539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46" name="AutoShape 352"/>
                <p:cNvCxnSpPr>
                  <a:cxnSpLocks noChangeShapeType="1"/>
                  <a:stCxn id="59538" idx="0"/>
                  <a:endCxn id="59537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47" name="AutoShape 353"/>
                <p:cNvCxnSpPr>
                  <a:cxnSpLocks noChangeShapeType="1"/>
                  <a:stCxn id="59540" idx="0"/>
                  <a:endCxn id="59542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48" name="AutoShape 354"/>
                <p:cNvCxnSpPr>
                  <a:cxnSpLocks noChangeShapeType="1"/>
                  <a:stCxn id="59541" idx="0"/>
                  <a:endCxn id="59542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20" name="Group 355"/>
              <p:cNvGrpSpPr>
                <a:grpSpLocks/>
              </p:cNvGrpSpPr>
              <p:nvPr/>
            </p:nvGrpSpPr>
            <p:grpSpPr bwMode="auto">
              <a:xfrm>
                <a:off x="3847" y="3571"/>
                <a:ext cx="464" cy="406"/>
                <a:chOff x="2745" y="3092"/>
                <a:chExt cx="464" cy="406"/>
              </a:xfrm>
            </p:grpSpPr>
            <p:sp>
              <p:nvSpPr>
                <p:cNvPr id="59499" name="AutoShape 356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00" name="AutoShape 357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01" name="AutoShape 358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02" name="AutoShape 359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03" name="AutoShape 360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04" name="AutoShape 361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05" name="AutoShape 362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506" name="AutoShape 363"/>
                <p:cNvCxnSpPr>
                  <a:cxnSpLocks noChangeShapeType="1"/>
                  <a:stCxn id="59500" idx="2"/>
                  <a:endCxn id="59502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07" name="AutoShape 364"/>
                <p:cNvCxnSpPr>
                  <a:cxnSpLocks noChangeShapeType="1"/>
                  <a:stCxn id="59505" idx="2"/>
                  <a:endCxn id="59502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08" name="AutoShape 365"/>
                <p:cNvCxnSpPr>
                  <a:cxnSpLocks noChangeShapeType="1"/>
                  <a:stCxn id="59503" idx="0"/>
                  <a:endCxn id="59502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09" name="AutoShape 366"/>
                <p:cNvCxnSpPr>
                  <a:cxnSpLocks noChangeShapeType="1"/>
                  <a:stCxn id="59501" idx="0"/>
                  <a:endCxn id="59500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10" name="AutoShape 367"/>
                <p:cNvCxnSpPr>
                  <a:cxnSpLocks noChangeShapeType="1"/>
                  <a:stCxn id="59503" idx="0"/>
                  <a:endCxn id="59505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11" name="AutoShape 368"/>
                <p:cNvCxnSpPr>
                  <a:cxnSpLocks noChangeShapeType="1"/>
                  <a:stCxn id="59504" idx="0"/>
                  <a:endCxn id="59505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512" name="AutoShape 369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13" name="AutoShape 370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14" name="AutoShape 371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15" name="AutoShape 372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16" name="AutoShape 373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517" name="AutoShape 374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518" name="AutoShape 375"/>
                <p:cNvCxnSpPr>
                  <a:cxnSpLocks noChangeShapeType="1"/>
                  <a:stCxn id="59512" idx="2"/>
                  <a:endCxn id="59514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19" name="AutoShape 376"/>
                <p:cNvCxnSpPr>
                  <a:cxnSpLocks noChangeShapeType="1"/>
                  <a:stCxn id="59517" idx="2"/>
                  <a:endCxn id="59514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20" name="AutoShape 377"/>
                <p:cNvCxnSpPr>
                  <a:cxnSpLocks noChangeShapeType="1"/>
                  <a:stCxn id="59515" idx="0"/>
                  <a:endCxn id="59514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21" name="AutoShape 378"/>
                <p:cNvCxnSpPr>
                  <a:cxnSpLocks noChangeShapeType="1"/>
                  <a:stCxn id="59513" idx="0"/>
                  <a:endCxn id="59512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22" name="AutoShape 379"/>
                <p:cNvCxnSpPr>
                  <a:cxnSpLocks noChangeShapeType="1"/>
                  <a:stCxn id="59515" idx="0"/>
                  <a:endCxn id="59517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523" name="AutoShape 380"/>
                <p:cNvCxnSpPr>
                  <a:cxnSpLocks noChangeShapeType="1"/>
                  <a:stCxn id="59516" idx="0"/>
                  <a:endCxn id="59517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21" name="Group 381"/>
              <p:cNvGrpSpPr>
                <a:grpSpLocks/>
              </p:cNvGrpSpPr>
              <p:nvPr/>
            </p:nvGrpSpPr>
            <p:grpSpPr bwMode="auto">
              <a:xfrm>
                <a:off x="3944" y="3668"/>
                <a:ext cx="464" cy="387"/>
                <a:chOff x="2745" y="3092"/>
                <a:chExt cx="464" cy="406"/>
              </a:xfrm>
            </p:grpSpPr>
            <p:sp>
              <p:nvSpPr>
                <p:cNvPr id="59474" name="AutoShape 382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75" name="AutoShape 383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76" name="AutoShape 384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77" name="AutoShape 385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78" name="AutoShape 386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79" name="AutoShape 387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80" name="AutoShape 388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481" name="AutoShape 389"/>
                <p:cNvCxnSpPr>
                  <a:cxnSpLocks noChangeShapeType="1"/>
                  <a:stCxn id="59475" idx="2"/>
                  <a:endCxn id="59477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82" name="AutoShape 390"/>
                <p:cNvCxnSpPr>
                  <a:cxnSpLocks noChangeShapeType="1"/>
                  <a:stCxn id="59480" idx="2"/>
                  <a:endCxn id="59477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83" name="AutoShape 391"/>
                <p:cNvCxnSpPr>
                  <a:cxnSpLocks noChangeShapeType="1"/>
                  <a:stCxn id="59478" idx="0"/>
                  <a:endCxn id="59477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84" name="AutoShape 392"/>
                <p:cNvCxnSpPr>
                  <a:cxnSpLocks noChangeShapeType="1"/>
                  <a:stCxn id="59476" idx="0"/>
                  <a:endCxn id="59475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85" name="AutoShape 393"/>
                <p:cNvCxnSpPr>
                  <a:cxnSpLocks noChangeShapeType="1"/>
                  <a:stCxn id="59478" idx="0"/>
                  <a:endCxn id="59480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86" name="AutoShape 394"/>
                <p:cNvCxnSpPr>
                  <a:cxnSpLocks noChangeShapeType="1"/>
                  <a:stCxn id="59479" idx="0"/>
                  <a:endCxn id="59480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487" name="AutoShape 395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88" name="AutoShape 396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89" name="AutoShape 397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90" name="AutoShape 398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91" name="AutoShape 399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92" name="AutoShape 400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493" name="AutoShape 401"/>
                <p:cNvCxnSpPr>
                  <a:cxnSpLocks noChangeShapeType="1"/>
                  <a:stCxn id="59487" idx="2"/>
                  <a:endCxn id="59489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94" name="AutoShape 402"/>
                <p:cNvCxnSpPr>
                  <a:cxnSpLocks noChangeShapeType="1"/>
                  <a:stCxn id="59492" idx="2"/>
                  <a:endCxn id="59489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95" name="AutoShape 403"/>
                <p:cNvCxnSpPr>
                  <a:cxnSpLocks noChangeShapeType="1"/>
                  <a:stCxn id="59490" idx="0"/>
                  <a:endCxn id="59489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96" name="AutoShape 404"/>
                <p:cNvCxnSpPr>
                  <a:cxnSpLocks noChangeShapeType="1"/>
                  <a:stCxn id="59488" idx="0"/>
                  <a:endCxn id="59487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97" name="AutoShape 405"/>
                <p:cNvCxnSpPr>
                  <a:cxnSpLocks noChangeShapeType="1"/>
                  <a:stCxn id="59490" idx="0"/>
                  <a:endCxn id="59492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98" name="AutoShape 406"/>
                <p:cNvCxnSpPr>
                  <a:cxnSpLocks noChangeShapeType="1"/>
                  <a:stCxn id="59491" idx="0"/>
                  <a:endCxn id="59492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22" name="Group 407"/>
              <p:cNvGrpSpPr>
                <a:grpSpLocks/>
              </p:cNvGrpSpPr>
              <p:nvPr/>
            </p:nvGrpSpPr>
            <p:grpSpPr bwMode="auto">
              <a:xfrm>
                <a:off x="3901" y="3612"/>
                <a:ext cx="464" cy="406"/>
                <a:chOff x="2745" y="3092"/>
                <a:chExt cx="464" cy="406"/>
              </a:xfrm>
            </p:grpSpPr>
            <p:sp>
              <p:nvSpPr>
                <p:cNvPr id="59449" name="AutoShape 408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50" name="AutoShape 409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51" name="AutoShape 410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52" name="AutoShape 411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53" name="AutoShape 412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54" name="AutoShape 413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55" name="AutoShape 414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456" name="AutoShape 415"/>
                <p:cNvCxnSpPr>
                  <a:cxnSpLocks noChangeShapeType="1"/>
                  <a:stCxn id="59450" idx="2"/>
                  <a:endCxn id="59452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57" name="AutoShape 416"/>
                <p:cNvCxnSpPr>
                  <a:cxnSpLocks noChangeShapeType="1"/>
                  <a:stCxn id="59455" idx="2"/>
                  <a:endCxn id="59452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58" name="AutoShape 417"/>
                <p:cNvCxnSpPr>
                  <a:cxnSpLocks noChangeShapeType="1"/>
                  <a:stCxn id="59453" idx="0"/>
                  <a:endCxn id="59452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59" name="AutoShape 418"/>
                <p:cNvCxnSpPr>
                  <a:cxnSpLocks noChangeShapeType="1"/>
                  <a:stCxn id="59451" idx="0"/>
                  <a:endCxn id="59450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60" name="AutoShape 419"/>
                <p:cNvCxnSpPr>
                  <a:cxnSpLocks noChangeShapeType="1"/>
                  <a:stCxn id="59453" idx="0"/>
                  <a:endCxn id="59455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61" name="AutoShape 420"/>
                <p:cNvCxnSpPr>
                  <a:cxnSpLocks noChangeShapeType="1"/>
                  <a:stCxn id="59454" idx="0"/>
                  <a:endCxn id="59455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462" name="AutoShape 421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63" name="AutoShape 422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64" name="AutoShape 423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65" name="AutoShape 424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66" name="AutoShape 425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67" name="AutoShape 426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468" name="AutoShape 427"/>
                <p:cNvCxnSpPr>
                  <a:cxnSpLocks noChangeShapeType="1"/>
                  <a:stCxn id="59462" idx="2"/>
                  <a:endCxn id="59464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69" name="AutoShape 428"/>
                <p:cNvCxnSpPr>
                  <a:cxnSpLocks noChangeShapeType="1"/>
                  <a:stCxn id="59467" idx="2"/>
                  <a:endCxn id="59464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70" name="AutoShape 429"/>
                <p:cNvCxnSpPr>
                  <a:cxnSpLocks noChangeShapeType="1"/>
                  <a:stCxn id="59465" idx="0"/>
                  <a:endCxn id="59464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71" name="AutoShape 430"/>
                <p:cNvCxnSpPr>
                  <a:cxnSpLocks noChangeShapeType="1"/>
                  <a:stCxn id="59463" idx="0"/>
                  <a:endCxn id="59462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72" name="AutoShape 431"/>
                <p:cNvCxnSpPr>
                  <a:cxnSpLocks noChangeShapeType="1"/>
                  <a:stCxn id="59465" idx="0"/>
                  <a:endCxn id="59467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73" name="AutoShape 432"/>
                <p:cNvCxnSpPr>
                  <a:cxnSpLocks noChangeShapeType="1"/>
                  <a:stCxn id="59466" idx="0"/>
                  <a:endCxn id="59467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59423" name="Group 433"/>
              <p:cNvGrpSpPr>
                <a:grpSpLocks/>
              </p:cNvGrpSpPr>
              <p:nvPr/>
            </p:nvGrpSpPr>
            <p:grpSpPr bwMode="auto">
              <a:xfrm>
                <a:off x="4640" y="3768"/>
                <a:ext cx="464" cy="406"/>
                <a:chOff x="2745" y="3092"/>
                <a:chExt cx="464" cy="406"/>
              </a:xfrm>
            </p:grpSpPr>
            <p:sp>
              <p:nvSpPr>
                <p:cNvPr id="59424" name="AutoShape 434"/>
                <p:cNvSpPr>
                  <a:spLocks noChangeArrowheads="1"/>
                </p:cNvSpPr>
                <p:nvPr/>
              </p:nvSpPr>
              <p:spPr bwMode="auto">
                <a:xfrm>
                  <a:off x="2745" y="3092"/>
                  <a:ext cx="464" cy="406"/>
                </a:xfrm>
                <a:prstGeom prst="cube">
                  <a:avLst>
                    <a:gd name="adj" fmla="val 25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25" name="AutoShape 435"/>
                <p:cNvSpPr>
                  <a:spLocks noChangeArrowheads="1"/>
                </p:cNvSpPr>
                <p:nvPr/>
              </p:nvSpPr>
              <p:spPr bwMode="auto">
                <a:xfrm>
                  <a:off x="2806" y="3173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26" name="AutoShape 436"/>
                <p:cNvSpPr>
                  <a:spLocks noChangeArrowheads="1"/>
                </p:cNvSpPr>
                <p:nvPr/>
              </p:nvSpPr>
              <p:spPr bwMode="auto">
                <a:xfrm>
                  <a:off x="2863" y="3315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27" name="AutoShape 437"/>
                <p:cNvSpPr>
                  <a:spLocks noChangeArrowheads="1"/>
                </p:cNvSpPr>
                <p:nvPr/>
              </p:nvSpPr>
              <p:spPr bwMode="auto">
                <a:xfrm>
                  <a:off x="2882" y="3237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28" name="AutoShape 438"/>
                <p:cNvSpPr>
                  <a:spLocks noChangeArrowheads="1"/>
                </p:cNvSpPr>
                <p:nvPr/>
              </p:nvSpPr>
              <p:spPr bwMode="auto">
                <a:xfrm>
                  <a:off x="2951" y="3336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29" name="AutoShape 439"/>
                <p:cNvSpPr>
                  <a:spLocks noChangeArrowheads="1"/>
                </p:cNvSpPr>
                <p:nvPr/>
              </p:nvSpPr>
              <p:spPr bwMode="auto">
                <a:xfrm>
                  <a:off x="3027" y="3295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30" name="AutoShape 440"/>
                <p:cNvSpPr>
                  <a:spLocks noChangeArrowheads="1"/>
                </p:cNvSpPr>
                <p:nvPr/>
              </p:nvSpPr>
              <p:spPr bwMode="auto">
                <a:xfrm>
                  <a:off x="2995" y="3159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431" name="AutoShape 441"/>
                <p:cNvCxnSpPr>
                  <a:cxnSpLocks noChangeShapeType="1"/>
                  <a:stCxn id="59425" idx="2"/>
                  <a:endCxn id="59427" idx="0"/>
                </p:cNvCxnSpPr>
                <p:nvPr/>
              </p:nvCxnSpPr>
              <p:spPr bwMode="auto">
                <a:xfrm>
                  <a:off x="2838" y="3214"/>
                  <a:ext cx="75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32" name="AutoShape 442"/>
                <p:cNvCxnSpPr>
                  <a:cxnSpLocks noChangeShapeType="1"/>
                  <a:stCxn id="59430" idx="2"/>
                  <a:endCxn id="59427" idx="0"/>
                </p:cNvCxnSpPr>
                <p:nvPr/>
              </p:nvCxnSpPr>
              <p:spPr bwMode="auto">
                <a:xfrm flipH="1">
                  <a:off x="2913" y="3201"/>
                  <a:ext cx="114" cy="36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33" name="AutoShape 443"/>
                <p:cNvCxnSpPr>
                  <a:cxnSpLocks noChangeShapeType="1"/>
                  <a:stCxn id="59428" idx="0"/>
                  <a:endCxn id="59427" idx="2"/>
                </p:cNvCxnSpPr>
                <p:nvPr/>
              </p:nvCxnSpPr>
              <p:spPr bwMode="auto">
                <a:xfrm flipH="1" flipV="1">
                  <a:off x="2913" y="3278"/>
                  <a:ext cx="70" cy="58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34" name="AutoShape 444"/>
                <p:cNvCxnSpPr>
                  <a:cxnSpLocks noChangeShapeType="1"/>
                  <a:stCxn id="59426" idx="0"/>
                  <a:endCxn id="59425" idx="2"/>
                </p:cNvCxnSpPr>
                <p:nvPr/>
              </p:nvCxnSpPr>
              <p:spPr bwMode="auto">
                <a:xfrm flipH="1" flipV="1">
                  <a:off x="2838" y="3214"/>
                  <a:ext cx="57" cy="101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35" name="AutoShape 445"/>
                <p:cNvCxnSpPr>
                  <a:cxnSpLocks noChangeShapeType="1"/>
                  <a:stCxn id="59428" idx="0"/>
                  <a:endCxn id="59430" idx="2"/>
                </p:cNvCxnSpPr>
                <p:nvPr/>
              </p:nvCxnSpPr>
              <p:spPr bwMode="auto">
                <a:xfrm flipV="1">
                  <a:off x="2983" y="3201"/>
                  <a:ext cx="44" cy="13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36" name="AutoShape 446"/>
                <p:cNvCxnSpPr>
                  <a:cxnSpLocks noChangeShapeType="1"/>
                  <a:stCxn id="59429" idx="0"/>
                  <a:endCxn id="59430" idx="3"/>
                </p:cNvCxnSpPr>
                <p:nvPr/>
              </p:nvCxnSpPr>
              <p:spPr bwMode="auto">
                <a:xfrm flipV="1">
                  <a:off x="3058" y="3180"/>
                  <a:ext cx="0" cy="11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sp>
              <p:nvSpPr>
                <p:cNvPr id="59437" name="AutoShape 447"/>
                <p:cNvSpPr>
                  <a:spLocks noChangeArrowheads="1"/>
                </p:cNvSpPr>
                <p:nvPr/>
              </p:nvSpPr>
              <p:spPr bwMode="auto">
                <a:xfrm>
                  <a:off x="2901" y="3172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38" name="AutoShape 448"/>
                <p:cNvSpPr>
                  <a:spLocks noChangeArrowheads="1"/>
                </p:cNvSpPr>
                <p:nvPr/>
              </p:nvSpPr>
              <p:spPr bwMode="auto">
                <a:xfrm>
                  <a:off x="2869" y="338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39" name="AutoShape 449"/>
                <p:cNvSpPr>
                  <a:spLocks noChangeArrowheads="1"/>
                </p:cNvSpPr>
                <p:nvPr/>
              </p:nvSpPr>
              <p:spPr bwMode="auto">
                <a:xfrm>
                  <a:off x="2781" y="327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40" name="AutoShape 450"/>
                <p:cNvSpPr>
                  <a:spLocks noChangeArrowheads="1"/>
                </p:cNvSpPr>
                <p:nvPr/>
              </p:nvSpPr>
              <p:spPr bwMode="auto">
                <a:xfrm>
                  <a:off x="2983" y="3399"/>
                  <a:ext cx="63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41" name="AutoShape 451"/>
                <p:cNvSpPr>
                  <a:spLocks noChangeArrowheads="1"/>
                </p:cNvSpPr>
                <p:nvPr/>
              </p:nvSpPr>
              <p:spPr bwMode="auto">
                <a:xfrm>
                  <a:off x="3096" y="3338"/>
                  <a:ext cx="63" cy="4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59442" name="AutoShape 452"/>
                <p:cNvSpPr>
                  <a:spLocks noChangeArrowheads="1"/>
                </p:cNvSpPr>
                <p:nvPr/>
              </p:nvSpPr>
              <p:spPr bwMode="auto">
                <a:xfrm>
                  <a:off x="3064" y="3214"/>
                  <a:ext cx="64" cy="41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FFFF99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 eaLnBrk="0" hangingPunct="0"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200" b="1">
                      <a:solidFill>
                        <a:srgbClr val="000066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cxnSp>
              <p:nvCxnSpPr>
                <p:cNvPr id="59443" name="AutoShape 453"/>
                <p:cNvCxnSpPr>
                  <a:cxnSpLocks noChangeShapeType="1"/>
                  <a:stCxn id="59437" idx="2"/>
                  <a:endCxn id="59439" idx="0"/>
                </p:cNvCxnSpPr>
                <p:nvPr/>
              </p:nvCxnSpPr>
              <p:spPr bwMode="auto">
                <a:xfrm flipH="1">
                  <a:off x="2812" y="3213"/>
                  <a:ext cx="120" cy="6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44" name="AutoShape 454"/>
                <p:cNvCxnSpPr>
                  <a:cxnSpLocks noChangeShapeType="1"/>
                  <a:stCxn id="59442" idx="2"/>
                  <a:endCxn id="59439" idx="0"/>
                </p:cNvCxnSpPr>
                <p:nvPr/>
              </p:nvCxnSpPr>
              <p:spPr bwMode="auto">
                <a:xfrm flipH="1">
                  <a:off x="2812" y="3255"/>
                  <a:ext cx="284" cy="2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45" name="AutoShape 455"/>
                <p:cNvCxnSpPr>
                  <a:cxnSpLocks noChangeShapeType="1"/>
                  <a:stCxn id="59440" idx="0"/>
                  <a:endCxn id="59439" idx="2"/>
                </p:cNvCxnSpPr>
                <p:nvPr/>
              </p:nvCxnSpPr>
              <p:spPr bwMode="auto">
                <a:xfrm flipH="1" flipV="1">
                  <a:off x="2812" y="3320"/>
                  <a:ext cx="202" cy="79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46" name="AutoShape 456"/>
                <p:cNvCxnSpPr>
                  <a:cxnSpLocks noChangeShapeType="1"/>
                  <a:stCxn id="59438" idx="0"/>
                  <a:endCxn id="59437" idx="2"/>
                </p:cNvCxnSpPr>
                <p:nvPr/>
              </p:nvCxnSpPr>
              <p:spPr bwMode="auto">
                <a:xfrm flipV="1">
                  <a:off x="2901" y="3213"/>
                  <a:ext cx="31" cy="175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47" name="AutoShape 457"/>
                <p:cNvCxnSpPr>
                  <a:cxnSpLocks noChangeShapeType="1"/>
                  <a:stCxn id="59440" idx="0"/>
                  <a:endCxn id="59442" idx="2"/>
                </p:cNvCxnSpPr>
                <p:nvPr/>
              </p:nvCxnSpPr>
              <p:spPr bwMode="auto">
                <a:xfrm flipV="1">
                  <a:off x="3014" y="3255"/>
                  <a:ext cx="82" cy="144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59448" name="AutoShape 458"/>
                <p:cNvCxnSpPr>
                  <a:cxnSpLocks noChangeShapeType="1"/>
                  <a:stCxn id="59441" idx="0"/>
                  <a:endCxn id="59442" idx="3"/>
                </p:cNvCxnSpPr>
                <p:nvPr/>
              </p:nvCxnSpPr>
              <p:spPr bwMode="auto">
                <a:xfrm flipV="1">
                  <a:off x="3128" y="3235"/>
                  <a:ext cx="0" cy="103"/>
                </a:xfrm>
                <a:prstGeom prst="straightConnector1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</p:grpSp>
      <p:sp>
        <p:nvSpPr>
          <p:cNvPr id="1127883" name="Line 459"/>
          <p:cNvSpPr>
            <a:spLocks noChangeShapeType="1"/>
          </p:cNvSpPr>
          <p:nvPr/>
        </p:nvSpPr>
        <p:spPr bwMode="auto">
          <a:xfrm flipV="1">
            <a:off x="2813050" y="3124200"/>
            <a:ext cx="6350" cy="1879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sp>
        <p:nvSpPr>
          <p:cNvPr id="1127884" name="Line 460"/>
          <p:cNvSpPr>
            <a:spLocks noChangeShapeType="1"/>
          </p:cNvSpPr>
          <p:nvPr/>
        </p:nvSpPr>
        <p:spPr bwMode="auto">
          <a:xfrm flipH="1" flipV="1">
            <a:off x="2790825" y="4978400"/>
            <a:ext cx="1652588" cy="15875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47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127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27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83" grpId="0" animBg="1"/>
      <p:bldP spid="11278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Core Report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909" y="1394695"/>
            <a:ext cx="8377382" cy="3823854"/>
          </a:xfrm>
        </p:spPr>
        <p:txBody>
          <a:bodyPr>
            <a:noAutofit/>
          </a:bodyPr>
          <a:lstStyle/>
          <a:p>
            <a:pPr marL="685800" lvl="1" indent="-342900">
              <a:buFont typeface="+mj-lt"/>
              <a:buAutoNum type="arabicPeriod"/>
            </a:pPr>
            <a:r>
              <a:rPr lang="en-US" dirty="0"/>
              <a:t>Catalog EHR assets across all SUNY entities that provide clinical care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Review the regulatory environment for clinical data research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Organize stakeholder meetings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Review collected information to create a roadmap for CIDR creation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/>
              <a:t>Host a CIDR summit to review and discuss the findings</a:t>
            </a:r>
          </a:p>
        </p:txBody>
      </p:sp>
    </p:spTree>
    <p:extLst>
      <p:ext uri="{BB962C8B-B14F-4D97-AF65-F5344CB8AC3E}">
        <p14:creationId xmlns:p14="http://schemas.microsoft.com/office/powerpoint/2010/main" val="3305185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79 questions</a:t>
            </a:r>
            <a:endParaRPr lang="en-US" dirty="0"/>
          </a:p>
          <a:p>
            <a:r>
              <a:rPr lang="en-US" dirty="0" smtClean="0"/>
              <a:t>Distributed to SUNY and SUNY-related clinical organizations</a:t>
            </a:r>
          </a:p>
          <a:p>
            <a:r>
              <a:rPr lang="en-US" dirty="0" smtClean="0"/>
              <a:t>Components:</a:t>
            </a:r>
          </a:p>
          <a:p>
            <a:pPr lvl="1"/>
            <a:r>
              <a:rPr lang="en-US" dirty="0" smtClean="0"/>
              <a:t>Demographic data</a:t>
            </a:r>
          </a:p>
          <a:p>
            <a:pPr lvl="1"/>
            <a:r>
              <a:rPr lang="en-US" dirty="0" smtClean="0"/>
              <a:t>Organizational environment</a:t>
            </a:r>
          </a:p>
          <a:p>
            <a:pPr lvl="1"/>
            <a:r>
              <a:rPr lang="en-US" dirty="0" smtClean="0"/>
              <a:t>EHR system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1776286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Groups contacted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60855"/>
              </p:ext>
            </p:extLst>
          </p:nvPr>
        </p:nvGraphicFramePr>
        <p:xfrm>
          <a:off x="212434" y="1371596"/>
          <a:ext cx="8302916" cy="2807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729"/>
                <a:gridCol w="2075729"/>
                <a:gridCol w="2075729"/>
                <a:gridCol w="2075729"/>
              </a:tblGrid>
              <a:tr h="35095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SUNY Buffalo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SUNY Upstate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5095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ECMC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UB Orthopedics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Crouse Hospital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Privacy Office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35095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UB Anesthesiology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UB Otolaryngology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Epic Systems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St. Joseph’s hospital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35095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UB Emergency Medicine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UB Pathology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IMT Administration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UHS Binghamton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35095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University Radiology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UB Vascular</a:t>
                      </a:r>
                      <a:r>
                        <a:rPr lang="en-US" sz="1400" baseline="0" dirty="0" smtClean="0"/>
                        <a:t> Surgery Lab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Lourdes Hospital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UHS Wilson Medical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</a:tr>
              <a:tr h="35095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UB Neurosurgery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Healthcare</a:t>
                      </a:r>
                      <a:r>
                        <a:rPr lang="en-US" sz="1400" baseline="0" dirty="0" smtClean="0"/>
                        <a:t> Informatics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Pediatrics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</a:tr>
              <a:tr h="35095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UB Nuclear Medicine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UBMD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</a:tr>
              <a:tr h="35095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UB Ophthalmology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Kaleida</a:t>
                      </a:r>
                      <a:r>
                        <a:rPr lang="en-US" sz="1400" dirty="0" smtClean="0"/>
                        <a:t> Health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2124820"/>
              </p:ext>
            </p:extLst>
          </p:nvPr>
        </p:nvGraphicFramePr>
        <p:xfrm>
          <a:off x="240145" y="4508897"/>
          <a:ext cx="8275205" cy="12176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603"/>
                <a:gridCol w="2068801"/>
                <a:gridCol w="2068801"/>
              </a:tblGrid>
              <a:tr h="405883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SUNY Downstate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</a:rPr>
                        <a:t>SUNY Albany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0588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SUNY Downstate Medical Center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Information Studies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L="68580" marR="68580" marT="34290" marB="34290"/>
                </a:tc>
              </a:tr>
              <a:tr h="40588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Medical Compliance Office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SUNY Albany School of</a:t>
                      </a:r>
                      <a:r>
                        <a:rPr lang="en-US" sz="1400" baseline="0" dirty="0" smtClean="0"/>
                        <a:t> Public health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4813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CIDR_EHR_VISION-20140903</Template>
  <TotalTime>569</TotalTime>
  <Words>1105</Words>
  <Application>Microsoft Office PowerPoint</Application>
  <PresentationFormat>On-screen Show (4:3)</PresentationFormat>
  <Paragraphs>262</Paragraphs>
  <Slides>22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 New Roman</vt:lpstr>
      <vt:lpstr>Wingdings</vt:lpstr>
      <vt:lpstr>1_Office Theme</vt:lpstr>
      <vt:lpstr>PowerPoint Presentation</vt:lpstr>
      <vt:lpstr>Long-Term Goals</vt:lpstr>
      <vt:lpstr>Semantic Interoperability: the goal</vt:lpstr>
      <vt:lpstr>Initial EHR Database Assessment</vt:lpstr>
      <vt:lpstr>Initial EHR Database Assessment (con’t)</vt:lpstr>
      <vt:lpstr>Ontology based data warehousing</vt:lpstr>
      <vt:lpstr>Five Core Report Goals</vt:lpstr>
      <vt:lpstr>Questionnaire</vt:lpstr>
      <vt:lpstr>Groups contacted</vt:lpstr>
      <vt:lpstr>Questionnaire Completion Rate</vt:lpstr>
      <vt:lpstr>Core Task One – Catalog SUNY EHR Assets</vt:lpstr>
      <vt:lpstr>EHR Statistics on submitted reports</vt:lpstr>
      <vt:lpstr>Reported RHIO Connections</vt:lpstr>
      <vt:lpstr>Special Population Identification</vt:lpstr>
      <vt:lpstr>Data Extraction for Research</vt:lpstr>
      <vt:lpstr>Core Task Two – Regulatory Environment</vt:lpstr>
      <vt:lpstr>Core Task Three – Stakeholder Meetings</vt:lpstr>
      <vt:lpstr>Core Task Four – CIDR Roadmap </vt:lpstr>
      <vt:lpstr>Core Task Five – CIDR Stakeholder Summit</vt:lpstr>
      <vt:lpstr>Barriers and Obstacles</vt:lpstr>
      <vt:lpstr>Barriers and Obstacles (con’t)</vt:lpstr>
      <vt:lpstr>Conclusions</vt:lpstr>
    </vt:vector>
  </TitlesOfParts>
  <Company>University at Buffalo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SUNY CIDR Final Report Summary</dc:title>
  <dc:creator>Travis</dc:creator>
  <cp:lastModifiedBy>Werner Ceusters</cp:lastModifiedBy>
  <cp:revision>55</cp:revision>
  <dcterms:created xsi:type="dcterms:W3CDTF">2015-05-07T14:38:32Z</dcterms:created>
  <dcterms:modified xsi:type="dcterms:W3CDTF">2015-05-13T17:12:44Z</dcterms:modified>
</cp:coreProperties>
</file>